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74" r:id="rId4"/>
    <p:sldId id="275" r:id="rId5"/>
    <p:sldId id="286" r:id="rId6"/>
    <p:sldId id="259" r:id="rId7"/>
    <p:sldId id="276" r:id="rId8"/>
    <p:sldId id="277" r:id="rId9"/>
    <p:sldId id="278" r:id="rId10"/>
    <p:sldId id="279" r:id="rId11"/>
    <p:sldId id="280" r:id="rId12"/>
    <p:sldId id="281" r:id="rId13"/>
    <p:sldId id="282" r:id="rId14"/>
    <p:sldId id="284" r:id="rId15"/>
    <p:sldId id="285" r:id="rId16"/>
    <p:sldId id="260" r:id="rId17"/>
    <p:sldId id="262" r:id="rId18"/>
    <p:sldId id="263" r:id="rId19"/>
    <p:sldId id="264" r:id="rId20"/>
    <p:sldId id="265" r:id="rId21"/>
    <p:sldId id="266" r:id="rId22"/>
    <p:sldId id="267" r:id="rId23"/>
    <p:sldId id="268" r:id="rId24"/>
    <p:sldId id="269" r:id="rId25"/>
    <p:sldId id="272" r:id="rId26"/>
    <p:sldId id="27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846B1C-64ED-03E5-987C-4153A5864A19}" name="Akash Malik" initials="AM" userId="d40bd27c9340292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531A"/>
    <a:srgbClr val="7341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1" d="100"/>
          <a:sy n="81"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297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4086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3234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5320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75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4657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0094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5575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DBD1799-ACB5-4CB2-86A2-5C574F1C8706}" type="datetime1">
              <a:rPr lang="en-US" smtClean="0"/>
              <a:t>12/8/2022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8642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D5DD0D6-7A82-473E-879B-C6ECD6CCCFEC}" type="datetime1">
              <a:rPr lang="en-US" smtClean="0"/>
              <a:t>12/8/2022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536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19644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4408324-A84C-4A45-93B6-78D079CCE772}" type="datetime1">
              <a:rPr lang="en-US" smtClean="0"/>
              <a:t>12/8/2022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l"/>
            <a:fld id="{FAEF9944-A4F6-4C59-AEBD-678D6480B8EA}" type="slidenum">
              <a:rPr lang="en-US" smtClean="0"/>
              <a:pPr algn="l"/>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07433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TDY_DtTEkes" TargetMode="External"/><Relationship Id="rId2" Type="http://schemas.openxmlformats.org/officeDocument/2006/relationships/hyperlink" Target="https://docs.microsoft.com/en-us/aspnet/core/security/authorization/secure-data?view=aspnetcore-6.0" TargetMode="External"/><Relationship Id="rId1" Type="http://schemas.openxmlformats.org/officeDocument/2006/relationships/slideLayout" Target="../slideLayouts/slideLayout1.xml"/><Relationship Id="rId5" Type="http://schemas.openxmlformats.org/officeDocument/2006/relationships/hyperlink" Target="In%20Technical%20era,%20%20transferring%20and%20sharing%20data%20is%20a%20key%20aspect%20,%20so%20the%20concern%20for%20sharing%20personal%20data%20is%20an%20important%20%20aspect%20." TargetMode="External"/><Relationship Id="rId4" Type="http://schemas.openxmlformats.org/officeDocument/2006/relationships/hyperlink" Target="https://www.akana.com/blog/api-architectur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0" name="Picture 49" descr="A picture containing text, indoor, electronics, computer&#10;&#10;Description automatically generated">
            <a:extLst>
              <a:ext uri="{FF2B5EF4-FFF2-40B4-BE49-F238E27FC236}">
                <a16:creationId xmlns:a16="http://schemas.microsoft.com/office/drawing/2014/main" id="{0E72CEC6-08CC-4871-9DC9-36EA1022562D}"/>
              </a:ext>
            </a:extLst>
          </p:cNvPr>
          <p:cNvPicPr>
            <a:picLocks noChangeAspect="1"/>
          </p:cNvPicPr>
          <p:nvPr/>
        </p:nvPicPr>
        <p:blipFill rotWithShape="1">
          <a:blip r:embed="rId2">
            <a:extLst>
              <a:ext uri="{28A0092B-C50C-407E-A947-70E740481C1C}">
                <a14:useLocalDpi xmlns:a14="http://schemas.microsoft.com/office/drawing/2010/main" val="0"/>
              </a:ext>
            </a:extLst>
          </a:blip>
          <a:srcRect r="2" b="8931"/>
          <a:stretch/>
        </p:blipFill>
        <p:spPr>
          <a:xfrm>
            <a:off x="5542930" y="10"/>
            <a:ext cx="6649073" cy="3406130"/>
          </a:xfrm>
          <a:custGeom>
            <a:avLst/>
            <a:gdLst/>
            <a:ahLst/>
            <a:cxnLst/>
            <a:rect l="l" t="t" r="r" b="b"/>
            <a:pathLst>
              <a:path w="6649073" h="3387852">
                <a:moveTo>
                  <a:pt x="0" y="0"/>
                </a:moveTo>
                <a:lnTo>
                  <a:pt x="5064418" y="0"/>
                </a:lnTo>
                <a:lnTo>
                  <a:pt x="6338666" y="0"/>
                </a:lnTo>
                <a:lnTo>
                  <a:pt x="6649073" y="0"/>
                </a:lnTo>
                <a:lnTo>
                  <a:pt x="6649073" y="3387852"/>
                </a:lnTo>
                <a:lnTo>
                  <a:pt x="6338666" y="3387852"/>
                </a:lnTo>
                <a:lnTo>
                  <a:pt x="5064418" y="3387852"/>
                </a:lnTo>
                <a:lnTo>
                  <a:pt x="1617516" y="3387852"/>
                </a:lnTo>
                <a:lnTo>
                  <a:pt x="1616328" y="3337395"/>
                </a:lnTo>
                <a:cubicBezTo>
                  <a:pt x="1549534" y="1928213"/>
                  <a:pt x="985089" y="708413"/>
                  <a:pt x="22123" y="14997"/>
                </a:cubicBezTo>
                <a:close/>
              </a:path>
            </a:pathLst>
          </a:custGeom>
        </p:spPr>
      </p:pic>
      <p:pic>
        <p:nvPicPr>
          <p:cNvPr id="8" name="Picture 3">
            <a:extLst>
              <a:ext uri="{FF2B5EF4-FFF2-40B4-BE49-F238E27FC236}">
                <a16:creationId xmlns:a16="http://schemas.microsoft.com/office/drawing/2014/main" id="{848CC6E8-4017-14A4-79BF-3D861AFE153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Lst>
          </a:blip>
          <a:srcRect t="179" r="-1" b="23909"/>
          <a:stretch/>
        </p:blipFill>
        <p:spPr>
          <a:xfrm>
            <a:off x="4663497" y="3429000"/>
            <a:ext cx="7528500" cy="3429000"/>
          </a:xfrm>
          <a:custGeom>
            <a:avLst/>
            <a:gdLst/>
            <a:ahLst/>
            <a:cxnLst/>
            <a:rect l="l" t="t" r="r" b="b"/>
            <a:pathLst>
              <a:path w="7528500" h="3387852">
                <a:moveTo>
                  <a:pt x="2499187" y="0"/>
                </a:moveTo>
                <a:lnTo>
                  <a:pt x="6611755" y="0"/>
                </a:lnTo>
                <a:lnTo>
                  <a:pt x="7218398" y="0"/>
                </a:lnTo>
                <a:lnTo>
                  <a:pt x="7528500" y="0"/>
                </a:lnTo>
                <a:lnTo>
                  <a:pt x="7528500" y="3387852"/>
                </a:lnTo>
                <a:lnTo>
                  <a:pt x="7218398" y="3387852"/>
                </a:lnTo>
                <a:lnTo>
                  <a:pt x="6611755" y="3387852"/>
                </a:lnTo>
                <a:lnTo>
                  <a:pt x="0" y="3387852"/>
                </a:lnTo>
                <a:lnTo>
                  <a:pt x="111756" y="3310451"/>
                </a:lnTo>
                <a:cubicBezTo>
                  <a:pt x="285574" y="3182960"/>
                  <a:pt x="456201" y="3045249"/>
                  <a:pt x="628405" y="2904666"/>
                </a:cubicBezTo>
                <a:cubicBezTo>
                  <a:pt x="1574029" y="2132691"/>
                  <a:pt x="2502754" y="1498983"/>
                  <a:pt x="2502754" y="151508"/>
                </a:cubicBezTo>
                <a:close/>
              </a:path>
            </a:pathLst>
          </a:custGeom>
        </p:spPr>
      </p:pic>
      <p:sp>
        <p:nvSpPr>
          <p:cNvPr id="2" name="Title 1">
            <a:extLst>
              <a:ext uri="{FF2B5EF4-FFF2-40B4-BE49-F238E27FC236}">
                <a16:creationId xmlns:a16="http://schemas.microsoft.com/office/drawing/2014/main" id="{A08FF30E-ADF2-4920-A05F-28B114A80AA5}"/>
              </a:ext>
            </a:extLst>
          </p:cNvPr>
          <p:cNvSpPr>
            <a:spLocks noGrp="1"/>
          </p:cNvSpPr>
          <p:nvPr>
            <p:ph type="ctrTitle"/>
          </p:nvPr>
        </p:nvSpPr>
        <p:spPr>
          <a:xfrm>
            <a:off x="914400" y="1346268"/>
            <a:ext cx="5274860" cy="3066706"/>
          </a:xfrm>
        </p:spPr>
        <p:txBody>
          <a:bodyPr vert="horz" lIns="109728" tIns="109728" rIns="109728" bIns="91440" rtlCol="0" anchor="b">
            <a:normAutofit/>
          </a:bodyPr>
          <a:lstStyle/>
          <a:p>
            <a:r>
              <a:rPr lang="en-US" sz="5100"/>
              <a:t>Authorization</a:t>
            </a:r>
          </a:p>
        </p:txBody>
      </p:sp>
      <p:sp>
        <p:nvSpPr>
          <p:cNvPr id="3" name="Subtitle 2">
            <a:extLst>
              <a:ext uri="{FF2B5EF4-FFF2-40B4-BE49-F238E27FC236}">
                <a16:creationId xmlns:a16="http://schemas.microsoft.com/office/drawing/2014/main" id="{4D85BDF0-3170-490A-BCFC-1B6398365089}"/>
              </a:ext>
            </a:extLst>
          </p:cNvPr>
          <p:cNvSpPr>
            <a:spLocks noGrp="1"/>
          </p:cNvSpPr>
          <p:nvPr>
            <p:ph type="subTitle" idx="1"/>
          </p:nvPr>
        </p:nvSpPr>
        <p:spPr>
          <a:xfrm>
            <a:off x="914400" y="4412974"/>
            <a:ext cx="4104504" cy="1576188"/>
          </a:xfrm>
        </p:spPr>
        <p:txBody>
          <a:bodyPr vert="horz" lIns="109728" tIns="109728" rIns="109728" bIns="91440" rtlCol="0" anchor="t">
            <a:normAutofit/>
          </a:bodyPr>
          <a:lstStyle/>
          <a:p>
            <a:pPr>
              <a:lnSpc>
                <a:spcPct val="120000"/>
              </a:lnSpc>
            </a:pPr>
            <a:r>
              <a:rPr lang="en-US"/>
              <a:t>INFORMATION ENCODING STANDARDS</a:t>
            </a:r>
          </a:p>
        </p:txBody>
      </p:sp>
      <p:sp>
        <p:nvSpPr>
          <p:cNvPr id="45" name="TextBox 44">
            <a:extLst>
              <a:ext uri="{FF2B5EF4-FFF2-40B4-BE49-F238E27FC236}">
                <a16:creationId xmlns:a16="http://schemas.microsoft.com/office/drawing/2014/main" id="{7E54DEF5-29BF-4B5C-A9CD-A331F46BBD0F}"/>
              </a:ext>
            </a:extLst>
          </p:cNvPr>
          <p:cNvSpPr txBox="1"/>
          <p:nvPr/>
        </p:nvSpPr>
        <p:spPr>
          <a:xfrm>
            <a:off x="1981112" y="5989162"/>
            <a:ext cx="4398963" cy="369332"/>
          </a:xfrm>
          <a:prstGeom prst="rect">
            <a:avLst/>
          </a:prstGeom>
          <a:noFill/>
        </p:spPr>
        <p:txBody>
          <a:bodyPr wrap="square" rtlCol="0">
            <a:spAutoFit/>
          </a:bodyPr>
          <a:lstStyle/>
          <a:p>
            <a:pPr>
              <a:spcAft>
                <a:spcPts val="600"/>
              </a:spcAft>
            </a:pPr>
            <a:r>
              <a:rPr lang="en-IN" dirty="0"/>
              <a:t>Submission by: GROUP 12</a:t>
            </a:r>
          </a:p>
        </p:txBody>
      </p:sp>
    </p:spTree>
    <p:extLst>
      <p:ext uri="{BB962C8B-B14F-4D97-AF65-F5344CB8AC3E}">
        <p14:creationId xmlns:p14="http://schemas.microsoft.com/office/powerpoint/2010/main" val="20360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51F0-0193-430F-AD40-05EBBBA1A5ED}"/>
              </a:ext>
            </a:extLst>
          </p:cNvPr>
          <p:cNvSpPr>
            <a:spLocks noGrp="1"/>
          </p:cNvSpPr>
          <p:nvPr>
            <p:ph type="title"/>
          </p:nvPr>
        </p:nvSpPr>
        <p:spPr>
          <a:xfrm>
            <a:off x="4452390" y="90378"/>
            <a:ext cx="5279842" cy="823408"/>
          </a:xfrm>
        </p:spPr>
        <p:txBody>
          <a:bodyPr>
            <a:normAutofit/>
          </a:bodyPr>
          <a:lstStyle/>
          <a:p>
            <a:r>
              <a:rPr lang="en-IN" dirty="0"/>
              <a:t>Create User</a:t>
            </a:r>
          </a:p>
        </p:txBody>
      </p:sp>
      <p:sp>
        <p:nvSpPr>
          <p:cNvPr id="3" name="Content Placeholder 2">
            <a:extLst>
              <a:ext uri="{FF2B5EF4-FFF2-40B4-BE49-F238E27FC236}">
                <a16:creationId xmlns:a16="http://schemas.microsoft.com/office/drawing/2014/main" id="{37B69EBD-B16C-48B0-A46C-BB5DB88414C8}"/>
              </a:ext>
            </a:extLst>
          </p:cNvPr>
          <p:cNvSpPr>
            <a:spLocks noGrp="1"/>
          </p:cNvSpPr>
          <p:nvPr>
            <p:ph idx="1"/>
          </p:nvPr>
        </p:nvSpPr>
        <p:spPr>
          <a:xfrm>
            <a:off x="6208776" y="848500"/>
            <a:ext cx="3794760" cy="1099172"/>
          </a:xfrm>
        </p:spPr>
        <p:txBody>
          <a:bodyPr/>
          <a:lstStyle/>
          <a:p>
            <a:pPr marL="285750" indent="-285750">
              <a:buFont typeface="Arial" panose="020B0604020202020204" pitchFamily="34" charset="0"/>
              <a:buChar char="•"/>
            </a:pPr>
            <a:r>
              <a:rPr lang="en-IN" dirty="0"/>
              <a:t>Contains five fields</a:t>
            </a:r>
          </a:p>
          <a:p>
            <a:pPr marL="285750" indent="-285750">
              <a:buFont typeface="Arial" panose="020B0604020202020204" pitchFamily="34" charset="0"/>
              <a:buChar char="•"/>
            </a:pPr>
            <a:r>
              <a:rPr lang="en-IN" dirty="0"/>
              <a:t>Option for back to list</a:t>
            </a:r>
          </a:p>
        </p:txBody>
      </p:sp>
      <p:pic>
        <p:nvPicPr>
          <p:cNvPr id="5" name="Picture 4">
            <a:extLst>
              <a:ext uri="{FF2B5EF4-FFF2-40B4-BE49-F238E27FC236}">
                <a16:creationId xmlns:a16="http://schemas.microsoft.com/office/drawing/2014/main" id="{3AADE274-82E0-4249-AD3B-9842B7B324A6}"/>
              </a:ext>
            </a:extLst>
          </p:cNvPr>
          <p:cNvPicPr>
            <a:picLocks noChangeAspect="1"/>
          </p:cNvPicPr>
          <p:nvPr/>
        </p:nvPicPr>
        <p:blipFill>
          <a:blip r:embed="rId2"/>
          <a:stretch>
            <a:fillRect/>
          </a:stretch>
        </p:blipFill>
        <p:spPr>
          <a:xfrm>
            <a:off x="1883664" y="1837945"/>
            <a:ext cx="8833104" cy="4994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607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7BC2-592C-4F7F-8884-D976FA2E0F64}"/>
              </a:ext>
            </a:extLst>
          </p:cNvPr>
          <p:cNvSpPr>
            <a:spLocks noGrp="1"/>
          </p:cNvSpPr>
          <p:nvPr>
            <p:ph type="title"/>
          </p:nvPr>
        </p:nvSpPr>
        <p:spPr>
          <a:xfrm>
            <a:off x="4329333" y="147571"/>
            <a:ext cx="8770571" cy="709924"/>
          </a:xfrm>
        </p:spPr>
        <p:txBody>
          <a:bodyPr>
            <a:normAutofit fontScale="90000"/>
          </a:bodyPr>
          <a:lstStyle/>
          <a:p>
            <a:r>
              <a:rPr lang="en-IN" dirty="0"/>
              <a:t>Admin Login</a:t>
            </a:r>
          </a:p>
        </p:txBody>
      </p:sp>
      <p:sp>
        <p:nvSpPr>
          <p:cNvPr id="3" name="Content Placeholder 2">
            <a:extLst>
              <a:ext uri="{FF2B5EF4-FFF2-40B4-BE49-F238E27FC236}">
                <a16:creationId xmlns:a16="http://schemas.microsoft.com/office/drawing/2014/main" id="{1477E8B3-156F-43C8-A21A-4C6DCD43832C}"/>
              </a:ext>
            </a:extLst>
          </p:cNvPr>
          <p:cNvSpPr>
            <a:spLocks noGrp="1"/>
          </p:cNvSpPr>
          <p:nvPr>
            <p:ph idx="1"/>
          </p:nvPr>
        </p:nvSpPr>
        <p:spPr>
          <a:xfrm>
            <a:off x="1024128" y="5212080"/>
            <a:ext cx="9118043" cy="1407914"/>
          </a:xfrm>
        </p:spPr>
        <p:txBody>
          <a:bodyPr vert="horz" lIns="109728" tIns="109728" rIns="109728" bIns="91440" rtlCol="0" anchor="t">
            <a:normAutofit/>
          </a:bodyPr>
          <a:lstStyle/>
          <a:p>
            <a:pPr marL="285750" indent="-285750">
              <a:buFont typeface="Arial" panose="020B0604020202020204" pitchFamily="34" charset="0"/>
              <a:buChar char="•"/>
            </a:pPr>
            <a:r>
              <a:rPr lang="en-IN" dirty="0"/>
              <a:t>Has options to Edit, Details and Delete</a:t>
            </a:r>
          </a:p>
          <a:p>
            <a:pPr marL="285750" indent="-285750">
              <a:buFont typeface="Arial" panose="020B0604020202020204" pitchFamily="34" charset="0"/>
              <a:buChar char="•"/>
            </a:pPr>
            <a:r>
              <a:rPr lang="en-IN" dirty="0"/>
              <a:t>Logout option at top</a:t>
            </a:r>
          </a:p>
        </p:txBody>
      </p:sp>
      <p:pic>
        <p:nvPicPr>
          <p:cNvPr id="5" name="Picture 4">
            <a:extLst>
              <a:ext uri="{FF2B5EF4-FFF2-40B4-BE49-F238E27FC236}">
                <a16:creationId xmlns:a16="http://schemas.microsoft.com/office/drawing/2014/main" id="{52C8D5D0-CF65-EF6A-1CA7-1F0B5C0FD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9725"/>
            <a:ext cx="12192000" cy="3438550"/>
          </a:xfrm>
          <a:prstGeom prst="rect">
            <a:avLst/>
          </a:prstGeom>
          <a:effectLst>
            <a:outerShdw blurRad="50800" dist="50800" dir="5400000" sx="74000" sy="74000" algn="ctr" rotWithShape="0">
              <a:srgbClr val="000000">
                <a:alpha val="43137"/>
              </a:srgbClr>
            </a:outerShdw>
          </a:effectLst>
        </p:spPr>
      </p:pic>
    </p:spTree>
    <p:extLst>
      <p:ext uri="{BB962C8B-B14F-4D97-AF65-F5344CB8AC3E}">
        <p14:creationId xmlns:p14="http://schemas.microsoft.com/office/powerpoint/2010/main" val="1437584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1160-6981-4F6A-A712-65B0C321C917}"/>
              </a:ext>
            </a:extLst>
          </p:cNvPr>
          <p:cNvSpPr>
            <a:spLocks noGrp="1"/>
          </p:cNvSpPr>
          <p:nvPr>
            <p:ph type="title"/>
          </p:nvPr>
        </p:nvSpPr>
        <p:spPr>
          <a:xfrm>
            <a:off x="4305201" y="0"/>
            <a:ext cx="4014216" cy="792017"/>
          </a:xfrm>
        </p:spPr>
        <p:txBody>
          <a:bodyPr>
            <a:normAutofit/>
          </a:bodyPr>
          <a:lstStyle/>
          <a:p>
            <a:r>
              <a:rPr lang="en-IN" dirty="0"/>
              <a:t>Admin Roles</a:t>
            </a:r>
          </a:p>
        </p:txBody>
      </p:sp>
      <p:sp>
        <p:nvSpPr>
          <p:cNvPr id="3" name="Content Placeholder 2">
            <a:extLst>
              <a:ext uri="{FF2B5EF4-FFF2-40B4-BE49-F238E27FC236}">
                <a16:creationId xmlns:a16="http://schemas.microsoft.com/office/drawing/2014/main" id="{F42032E9-9735-4209-BE8F-05CAD9F50F67}"/>
              </a:ext>
            </a:extLst>
          </p:cNvPr>
          <p:cNvSpPr>
            <a:spLocks noGrp="1"/>
          </p:cNvSpPr>
          <p:nvPr>
            <p:ph idx="1"/>
          </p:nvPr>
        </p:nvSpPr>
        <p:spPr>
          <a:xfrm>
            <a:off x="4286865" y="1733669"/>
            <a:ext cx="6403946" cy="1820812"/>
          </a:xfrm>
        </p:spPr>
        <p:txBody>
          <a:bodyPr/>
          <a:lstStyle/>
          <a:p>
            <a:pPr marL="285750" indent="-285750">
              <a:buFont typeface="Arial" panose="020B0604020202020204" pitchFamily="34" charset="0"/>
              <a:buChar char="•"/>
            </a:pPr>
            <a:r>
              <a:rPr lang="en-IN" dirty="0"/>
              <a:t>Admin has approve and reject options.</a:t>
            </a:r>
          </a:p>
        </p:txBody>
      </p:sp>
      <p:pic>
        <p:nvPicPr>
          <p:cNvPr id="5" name="Picture 4">
            <a:extLst>
              <a:ext uri="{FF2B5EF4-FFF2-40B4-BE49-F238E27FC236}">
                <a16:creationId xmlns:a16="http://schemas.microsoft.com/office/drawing/2014/main" id="{5AADCD2A-249D-43D9-B61E-C6273A845BA9}"/>
              </a:ext>
            </a:extLst>
          </p:cNvPr>
          <p:cNvPicPr>
            <a:picLocks noChangeAspect="1"/>
          </p:cNvPicPr>
          <p:nvPr/>
        </p:nvPicPr>
        <p:blipFill>
          <a:blip r:embed="rId2"/>
          <a:stretch>
            <a:fillRect/>
          </a:stretch>
        </p:blipFill>
        <p:spPr>
          <a:xfrm>
            <a:off x="166671" y="875072"/>
            <a:ext cx="4120194" cy="3676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7E8F472-93F3-4B4B-973F-4CFCE646C410}"/>
              </a:ext>
            </a:extLst>
          </p:cNvPr>
          <p:cNvPicPr>
            <a:picLocks noChangeAspect="1"/>
          </p:cNvPicPr>
          <p:nvPr/>
        </p:nvPicPr>
        <p:blipFill>
          <a:blip r:embed="rId3"/>
          <a:stretch>
            <a:fillRect/>
          </a:stretch>
        </p:blipFill>
        <p:spPr>
          <a:xfrm>
            <a:off x="94193" y="4713626"/>
            <a:ext cx="12078747" cy="21443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Arrow: Bent 5">
            <a:extLst>
              <a:ext uri="{FF2B5EF4-FFF2-40B4-BE49-F238E27FC236}">
                <a16:creationId xmlns:a16="http://schemas.microsoft.com/office/drawing/2014/main" id="{2729CDFB-1437-4A86-8023-15DEF4749F0D}"/>
              </a:ext>
            </a:extLst>
          </p:cNvPr>
          <p:cNvSpPr/>
          <p:nvPr/>
        </p:nvSpPr>
        <p:spPr>
          <a:xfrm rot="5400000">
            <a:off x="4450116" y="2729051"/>
            <a:ext cx="1531793" cy="2192593"/>
          </a:xfrm>
          <a:prstGeom prst="bentArrow">
            <a:avLst/>
          </a:prstGeom>
          <a:noFill/>
          <a:ln>
            <a:solidFill>
              <a:schemeClr val="tx1"/>
            </a:solidFill>
          </a:ln>
          <a:effectLst>
            <a:outerShdw blurRad="127000" dist="38100" dir="2700000" algn="ctr">
              <a:srgbClr val="000000">
                <a:alpha val="45000"/>
              </a:srgbClr>
            </a:outerShdw>
          </a:effectLst>
          <a:scene3d>
            <a:camera prst="perspectiveRelaxedModerately"/>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6051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DA67-F222-4B48-8D25-3374A12BDC39}"/>
              </a:ext>
            </a:extLst>
          </p:cNvPr>
          <p:cNvSpPr>
            <a:spLocks noGrp="1"/>
          </p:cNvSpPr>
          <p:nvPr>
            <p:ph type="title"/>
          </p:nvPr>
        </p:nvSpPr>
        <p:spPr>
          <a:xfrm>
            <a:off x="4301219" y="235229"/>
            <a:ext cx="4008612" cy="658991"/>
          </a:xfrm>
        </p:spPr>
        <p:txBody>
          <a:bodyPr>
            <a:normAutofit fontScale="90000"/>
          </a:bodyPr>
          <a:lstStyle/>
          <a:p>
            <a:r>
              <a:rPr lang="en-IN" sz="3600" dirty="0"/>
              <a:t>Manager</a:t>
            </a:r>
            <a:r>
              <a:rPr lang="en-IN" dirty="0"/>
              <a:t> Login</a:t>
            </a:r>
          </a:p>
        </p:txBody>
      </p:sp>
      <p:pic>
        <p:nvPicPr>
          <p:cNvPr id="6" name="Content Placeholder 5">
            <a:extLst>
              <a:ext uri="{FF2B5EF4-FFF2-40B4-BE49-F238E27FC236}">
                <a16:creationId xmlns:a16="http://schemas.microsoft.com/office/drawing/2014/main" id="{9A3E0EEC-823B-0F3E-C81D-BF2AE5F97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851" y="796034"/>
            <a:ext cx="9905982" cy="2952980"/>
          </a:xfrm>
        </p:spPr>
      </p:pic>
      <p:pic>
        <p:nvPicPr>
          <p:cNvPr id="9" name="Picture 8">
            <a:extLst>
              <a:ext uri="{FF2B5EF4-FFF2-40B4-BE49-F238E27FC236}">
                <a16:creationId xmlns:a16="http://schemas.microsoft.com/office/drawing/2014/main" id="{2C4DDC22-2D3E-7D83-A9D2-0D060ECC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8" y="3429000"/>
            <a:ext cx="11534859" cy="3438550"/>
          </a:xfrm>
          <a:prstGeom prst="rect">
            <a:avLst/>
          </a:prstGeom>
        </p:spPr>
      </p:pic>
    </p:spTree>
    <p:extLst>
      <p:ext uri="{BB962C8B-B14F-4D97-AF65-F5344CB8AC3E}">
        <p14:creationId xmlns:p14="http://schemas.microsoft.com/office/powerpoint/2010/main" val="190986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B904-E33F-4605-8B33-ED1C825D294F}"/>
              </a:ext>
            </a:extLst>
          </p:cNvPr>
          <p:cNvSpPr>
            <a:spLocks noGrp="1"/>
          </p:cNvSpPr>
          <p:nvPr>
            <p:ph type="title"/>
          </p:nvPr>
        </p:nvSpPr>
        <p:spPr>
          <a:xfrm>
            <a:off x="4573475" y="497004"/>
            <a:ext cx="3045050" cy="794431"/>
          </a:xfrm>
        </p:spPr>
        <p:txBody>
          <a:bodyPr>
            <a:normAutofit/>
          </a:bodyPr>
          <a:lstStyle/>
          <a:p>
            <a:r>
              <a:rPr lang="en-IN" dirty="0"/>
              <a:t>User Login</a:t>
            </a:r>
          </a:p>
        </p:txBody>
      </p:sp>
      <p:sp>
        <p:nvSpPr>
          <p:cNvPr id="3" name="Content Placeholder 2">
            <a:extLst>
              <a:ext uri="{FF2B5EF4-FFF2-40B4-BE49-F238E27FC236}">
                <a16:creationId xmlns:a16="http://schemas.microsoft.com/office/drawing/2014/main" id="{71E51451-E461-469D-9B91-F35C835A3A1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C95E46C-1495-417C-9C5F-0C51BA6A1A67}"/>
              </a:ext>
            </a:extLst>
          </p:cNvPr>
          <p:cNvPicPr>
            <a:picLocks noChangeAspect="1"/>
          </p:cNvPicPr>
          <p:nvPr/>
        </p:nvPicPr>
        <p:blipFill>
          <a:blip r:embed="rId2"/>
          <a:stretch>
            <a:fillRect/>
          </a:stretch>
        </p:blipFill>
        <p:spPr>
          <a:xfrm>
            <a:off x="0" y="1154176"/>
            <a:ext cx="12192000" cy="2674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668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BCF2-8A11-486C-ADFE-1D2009D9AEC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B7D02F12-4AAA-0760-4818-C27B11A46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191" y="286603"/>
            <a:ext cx="11296041" cy="4222216"/>
          </a:xfrm>
        </p:spPr>
      </p:pic>
      <p:pic>
        <p:nvPicPr>
          <p:cNvPr id="10" name="Picture 9">
            <a:extLst>
              <a:ext uri="{FF2B5EF4-FFF2-40B4-BE49-F238E27FC236}">
                <a16:creationId xmlns:a16="http://schemas.microsoft.com/office/drawing/2014/main" id="{DFC2EC6D-5D77-4064-9ECC-20608F580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74" y="4591649"/>
            <a:ext cx="11306258" cy="1714513"/>
          </a:xfrm>
          <a:prstGeom prst="rect">
            <a:avLst/>
          </a:prstGeom>
        </p:spPr>
      </p:pic>
    </p:spTree>
    <p:extLst>
      <p:ext uri="{BB962C8B-B14F-4D97-AF65-F5344CB8AC3E}">
        <p14:creationId xmlns:p14="http://schemas.microsoft.com/office/powerpoint/2010/main" val="10894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BDC47ADA-115F-D452-A734-F5CCB6E8C19A}"/>
              </a:ext>
            </a:extLst>
          </p:cNvPr>
          <p:cNvPicPr>
            <a:picLocks noChangeAspect="1"/>
          </p:cNvPicPr>
          <p:nvPr/>
        </p:nvPicPr>
        <p:blipFill rotWithShape="1">
          <a:blip r:embed="rId2"/>
          <a:srcRect r="18401" b="-2"/>
          <a:stretch/>
        </p:blipFill>
        <p:spPr>
          <a:xfrm>
            <a:off x="9109901" y="-9271"/>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
        <p:nvSpPr>
          <p:cNvPr id="2" name="Title 1">
            <a:extLst>
              <a:ext uri="{FF2B5EF4-FFF2-40B4-BE49-F238E27FC236}">
                <a16:creationId xmlns:a16="http://schemas.microsoft.com/office/drawing/2014/main" id="{89FB8FDC-A76F-4D27-A5CD-0116255650F4}"/>
              </a:ext>
            </a:extLst>
          </p:cNvPr>
          <p:cNvSpPr>
            <a:spLocks noGrp="1"/>
          </p:cNvSpPr>
          <p:nvPr>
            <p:ph type="ctrTitle"/>
          </p:nvPr>
        </p:nvSpPr>
        <p:spPr>
          <a:xfrm>
            <a:off x="914400" y="1437137"/>
            <a:ext cx="5788550" cy="2848617"/>
          </a:xfrm>
        </p:spPr>
        <p:txBody>
          <a:bodyPr anchor="b">
            <a:normAutofit/>
          </a:bodyPr>
          <a:lstStyle/>
          <a:p>
            <a:pPr>
              <a:lnSpc>
                <a:spcPct val="110000"/>
              </a:lnSpc>
            </a:pPr>
            <a:r>
              <a:rPr lang="en-IN" sz="4600" dirty="0"/>
              <a:t>Part-2: </a:t>
            </a:r>
            <a:br>
              <a:rPr lang="en-IN" sz="4600" dirty="0"/>
            </a:br>
            <a:r>
              <a:rPr lang="en-IN" sz="4600" b="0" i="0" dirty="0">
                <a:effectLst/>
                <a:latin typeface="Arial" panose="020B0604020202020204" pitchFamily="34" charset="0"/>
              </a:rPr>
              <a:t>Security Technologies Recommendations</a:t>
            </a:r>
            <a:endParaRPr lang="en-IN" sz="4600" dirty="0"/>
          </a:p>
        </p:txBody>
      </p:sp>
      <p:sp>
        <p:nvSpPr>
          <p:cNvPr id="3" name="Subtitle 2">
            <a:extLst>
              <a:ext uri="{FF2B5EF4-FFF2-40B4-BE49-F238E27FC236}">
                <a16:creationId xmlns:a16="http://schemas.microsoft.com/office/drawing/2014/main" id="{A420C54E-AB44-47B9-B0E7-D2495520FDE3}"/>
              </a:ext>
            </a:extLst>
          </p:cNvPr>
          <p:cNvSpPr>
            <a:spLocks noGrp="1"/>
          </p:cNvSpPr>
          <p:nvPr>
            <p:ph type="subTitle" idx="1"/>
          </p:nvPr>
        </p:nvSpPr>
        <p:spPr>
          <a:xfrm>
            <a:off x="914400" y="4362100"/>
            <a:ext cx="5235308" cy="1679981"/>
          </a:xfrm>
        </p:spPr>
        <p:txBody>
          <a:bodyPr anchor="t">
            <a:normAutofit/>
          </a:bodyPr>
          <a:lstStyle/>
          <a:p>
            <a:endParaRPr lang="en-IN"/>
          </a:p>
        </p:txBody>
      </p:sp>
      <p:pic>
        <p:nvPicPr>
          <p:cNvPr id="6" name="Picture 5" descr="A picture containing person, indoor, computer, computer&#10;&#10;Description automatically generated">
            <a:extLst>
              <a:ext uri="{FF2B5EF4-FFF2-40B4-BE49-F238E27FC236}">
                <a16:creationId xmlns:a16="http://schemas.microsoft.com/office/drawing/2014/main" id="{2842ACBF-6D6B-4983-AF47-95A12BAC7BFE}"/>
              </a:ext>
            </a:extLst>
          </p:cNvPr>
          <p:cNvPicPr>
            <a:picLocks noChangeAspect="1"/>
          </p:cNvPicPr>
          <p:nvPr/>
        </p:nvPicPr>
        <p:blipFill rotWithShape="1">
          <a:blip r:embed="rId3">
            <a:extLst>
              <a:ext uri="{28A0092B-C50C-407E-A947-70E740481C1C}">
                <a14:useLocalDpi xmlns:a14="http://schemas.microsoft.com/office/drawing/2010/main" val="0"/>
              </a:ext>
            </a:extLst>
          </a:blip>
          <a:srcRect l="13875" r="6357"/>
          <a:stretch/>
        </p:blipFill>
        <p:spPr>
          <a:xfrm>
            <a:off x="6807197" y="3656544"/>
            <a:ext cx="5185262" cy="3201454"/>
          </a:xfrm>
          <a:custGeom>
            <a:avLst/>
            <a:gdLst/>
            <a:ahLst/>
            <a:cxnLst/>
            <a:rect l="l" t="t" r="r" b="b"/>
            <a:pathLst>
              <a:path w="5185262" h="3201454">
                <a:moveTo>
                  <a:pt x="2395657" y="533"/>
                </a:moveTo>
                <a:cubicBezTo>
                  <a:pt x="2853132" y="-10568"/>
                  <a:pt x="3320085" y="151875"/>
                  <a:pt x="3853824" y="495130"/>
                </a:cubicBezTo>
                <a:cubicBezTo>
                  <a:pt x="3965587" y="567021"/>
                  <a:pt x="4071620" y="630367"/>
                  <a:pt x="4174137" y="691568"/>
                </a:cubicBezTo>
                <a:cubicBezTo>
                  <a:pt x="4599096" y="945381"/>
                  <a:pt x="4810106" y="1082014"/>
                  <a:pt x="4963571" y="1412493"/>
                </a:cubicBezTo>
                <a:cubicBezTo>
                  <a:pt x="5115952" y="1740640"/>
                  <a:pt x="5190392" y="2100122"/>
                  <a:pt x="5184988" y="2480884"/>
                </a:cubicBezTo>
                <a:cubicBezTo>
                  <a:pt x="5182321" y="2667133"/>
                  <a:pt x="5160907" y="2854257"/>
                  <a:pt x="5121020" y="3040915"/>
                </a:cubicBezTo>
                <a:lnTo>
                  <a:pt x="5078712" y="3201454"/>
                </a:lnTo>
                <a:lnTo>
                  <a:pt x="5755" y="3201454"/>
                </a:lnTo>
                <a:lnTo>
                  <a:pt x="0" y="3006621"/>
                </a:lnTo>
                <a:cubicBezTo>
                  <a:pt x="4041" y="2932436"/>
                  <a:pt x="14231" y="2856537"/>
                  <a:pt x="30450" y="2777898"/>
                </a:cubicBezTo>
                <a:cubicBezTo>
                  <a:pt x="98304" y="2448859"/>
                  <a:pt x="266355" y="2096783"/>
                  <a:pt x="444335" y="1724033"/>
                </a:cubicBezTo>
                <a:cubicBezTo>
                  <a:pt x="477196" y="1655314"/>
                  <a:pt x="511097" y="1584223"/>
                  <a:pt x="544740" y="1512578"/>
                </a:cubicBezTo>
                <a:cubicBezTo>
                  <a:pt x="845919" y="871350"/>
                  <a:pt x="1079952" y="433962"/>
                  <a:pt x="1570060" y="206371"/>
                </a:cubicBezTo>
                <a:cubicBezTo>
                  <a:pt x="1850099" y="76329"/>
                  <a:pt x="2121172" y="7193"/>
                  <a:pt x="2395657" y="533"/>
                </a:cubicBezTo>
                <a:close/>
              </a:path>
            </a:pathLst>
          </a:custGeom>
        </p:spPr>
      </p:pic>
    </p:spTree>
    <p:extLst>
      <p:ext uri="{BB962C8B-B14F-4D97-AF65-F5344CB8AC3E}">
        <p14:creationId xmlns:p14="http://schemas.microsoft.com/office/powerpoint/2010/main" val="244288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357466" y="-144300"/>
            <a:ext cx="3577022" cy="2934031"/>
          </a:xfrm>
        </p:spPr>
        <p:txBody>
          <a:bodyPr vert="horz" lIns="109728" tIns="109728" rIns="109728" bIns="91440" rtlCol="0" anchor="ctr">
            <a:normAutofit/>
          </a:bodyPr>
          <a:lstStyle/>
          <a:p>
            <a:r>
              <a:rPr lang="en-US" sz="3000" b="1" dirty="0">
                <a:solidFill>
                  <a:schemeClr val="tx1">
                    <a:lumMod val="75000"/>
                    <a:lumOff val="25000"/>
                  </a:schemeClr>
                </a:solidFill>
                <a:effectLst/>
              </a:rPr>
              <a:t>How can we transfer personal data securely within their network?</a:t>
            </a:r>
            <a:endParaRPr lang="en-US" sz="3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5157779" y="150725"/>
            <a:ext cx="6250451" cy="5278013"/>
          </a:xfrm>
        </p:spPr>
        <p:txBody>
          <a:bodyPr vert="horz" lIns="109728" tIns="109728" rIns="109728" bIns="91440" rtlCol="0" anchor="ctr">
            <a:normAutofit/>
          </a:bodyPr>
          <a:lstStyle/>
          <a:p>
            <a:r>
              <a:rPr lang="en-US" sz="1600" dirty="0">
                <a:solidFill>
                  <a:schemeClr val="tx1">
                    <a:lumMod val="75000"/>
                    <a:lumOff val="25000"/>
                  </a:schemeClr>
                </a:solidFill>
                <a:latin typeface="Calibri Light" panose="020F0302020204030204" pitchFamily="34" charset="0"/>
                <a:cs typeface="Calibri Light" panose="020F0302020204030204" pitchFamily="34" charset="0"/>
              </a:rPr>
              <a:t>The web permits us to move data in a blink of an eye. You can send online nearly anything you need, anyplace you really want. However, if you need to ensure your exchange is protected, you need to know how to get it.</a:t>
            </a:r>
          </a:p>
          <a:p>
            <a:endParaRPr lang="en-US" sz="1600" dirty="0">
              <a:solidFill>
                <a:schemeClr val="tx1">
                  <a:lumMod val="75000"/>
                  <a:lumOff val="25000"/>
                </a:schemeClr>
              </a:solidFill>
              <a:latin typeface="Calibri Light" panose="020F0302020204030204" pitchFamily="34" charset="0"/>
              <a:cs typeface="Calibri Light" panose="020F0302020204030204" pitchFamily="34" charset="0"/>
            </a:endParaRPr>
          </a:p>
          <a:p>
            <a:r>
              <a:rPr lang="en-US" sz="1600" dirty="0">
                <a:solidFill>
                  <a:schemeClr val="tx1">
                    <a:lumMod val="75000"/>
                    <a:lumOff val="25000"/>
                  </a:schemeClr>
                </a:solidFill>
                <a:latin typeface="Calibri Light" panose="020F0302020204030204" pitchFamily="34" charset="0"/>
                <a:cs typeface="Calibri Light" panose="020F0302020204030204" pitchFamily="34" charset="0"/>
              </a:rPr>
              <a:t>The SSH(Secure Socket Shell) protocol uses industry-standard strong encryption algorithms, like AES, to secure the communication between the involved parties. In addition, the protocol uses hashing algorithms, such as SHA-2, to ensure the integrity of the data transmitted.</a:t>
            </a:r>
          </a:p>
          <a:p>
            <a:endParaRPr lang="en-US" sz="1600" dirty="0">
              <a:solidFill>
                <a:schemeClr val="tx1">
                  <a:lumMod val="75000"/>
                  <a:lumOff val="25000"/>
                </a:schemeClr>
              </a:solidFill>
            </a:endParaRPr>
          </a:p>
        </p:txBody>
      </p:sp>
    </p:spTree>
    <p:extLst>
      <p:ext uri="{BB962C8B-B14F-4D97-AF65-F5344CB8AC3E}">
        <p14:creationId xmlns:p14="http://schemas.microsoft.com/office/powerpoint/2010/main" val="23095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266600" y="100397"/>
            <a:ext cx="3704174" cy="2642803"/>
          </a:xfrm>
        </p:spPr>
        <p:txBody>
          <a:bodyPr vert="horz" lIns="109728" tIns="109728" rIns="109728" bIns="91440" rtlCol="0" anchor="ctr">
            <a:normAutofit/>
          </a:bodyPr>
          <a:lstStyle/>
          <a:p>
            <a:r>
              <a:rPr lang="en-US" sz="3000" b="1" i="0" dirty="0">
                <a:solidFill>
                  <a:schemeClr val="tx1">
                    <a:lumMod val="75000"/>
                    <a:lumOff val="25000"/>
                  </a:schemeClr>
                </a:solidFill>
                <a:effectLst/>
              </a:rPr>
              <a:t>What security protocol is best for transferring personal files?</a:t>
            </a:r>
            <a:endParaRPr lang="en-US" sz="3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6137085" y="552658"/>
            <a:ext cx="6063342" cy="5706817"/>
          </a:xfrm>
        </p:spPr>
        <p:txBody>
          <a:bodyPr vert="horz" lIns="109728" tIns="109728" rIns="109728" bIns="91440" rtlCol="0" anchor="ctr">
            <a:normAutofit/>
          </a:bodyPr>
          <a:lstStyle/>
          <a:p>
            <a:r>
              <a:rPr lang="en-US" sz="1400" dirty="0">
                <a:solidFill>
                  <a:schemeClr val="tx1">
                    <a:lumMod val="75000"/>
                    <a:lumOff val="25000"/>
                  </a:schemeClr>
                </a:solidFill>
              </a:rPr>
              <a:t>In extension to SSH, SFTP can be handy in all situations where sensitive data needs to be protected. For example, proprietary data and intellectual property (IP) may not be covered by any particular data privacy rule, but it can be devastating to fall into the wrong hands. An organization might use SFTP to transmit files containing trade secrets or other similar information.</a:t>
            </a:r>
          </a:p>
          <a:p>
            <a:r>
              <a:rPr lang="en-US" sz="1300" dirty="0">
                <a:solidFill>
                  <a:schemeClr val="tx1">
                    <a:lumMod val="75000"/>
                    <a:lumOff val="25000"/>
                  </a:schemeClr>
                </a:solidFill>
              </a:rPr>
              <a:t> </a:t>
            </a:r>
            <a:r>
              <a:rPr lang="en-US" sz="1300" b="1" dirty="0">
                <a:solidFill>
                  <a:schemeClr val="tx1">
                    <a:lumMod val="75000"/>
                    <a:lumOff val="25000"/>
                  </a:schemeClr>
                </a:solidFill>
              </a:rPr>
              <a:t>Speed</a:t>
            </a:r>
            <a:r>
              <a:rPr lang="en-US" sz="1300" dirty="0">
                <a:solidFill>
                  <a:schemeClr val="tx1">
                    <a:lumMod val="75000"/>
                    <a:lumOff val="25000"/>
                  </a:schemeClr>
                </a:solidFill>
              </a:rPr>
              <a:t>: The servers used with SFTP can easily support large file transfers, as well as transferring multiple files at once, saving time when moving data from one server to another.</a:t>
            </a:r>
          </a:p>
          <a:p>
            <a:r>
              <a:rPr lang="en-US" sz="1300" b="1" dirty="0">
                <a:solidFill>
                  <a:schemeClr val="tx1">
                    <a:lumMod val="75000"/>
                    <a:lumOff val="25000"/>
                  </a:schemeClr>
                </a:solidFill>
              </a:rPr>
              <a:t>Security</a:t>
            </a:r>
            <a:r>
              <a:rPr lang="en-US" sz="1300" dirty="0">
                <a:solidFill>
                  <a:schemeClr val="tx1">
                    <a:lumMod val="75000"/>
                    <a:lumOff val="25000"/>
                  </a:schemeClr>
                </a:solidFill>
              </a:rPr>
              <a:t>: Thanks to encryption, public key authentication, and data security, SFTP can preserve the confidentiality and integrity of your data</a:t>
            </a:r>
          </a:p>
          <a:p>
            <a:r>
              <a:rPr lang="en-US" sz="1300" b="1" dirty="0">
                <a:solidFill>
                  <a:schemeClr val="tx1">
                    <a:lumMod val="75000"/>
                    <a:lumOff val="25000"/>
                  </a:schemeClr>
                </a:solidFill>
              </a:rPr>
              <a:t>Manageability</a:t>
            </a:r>
            <a:r>
              <a:rPr lang="en-US" sz="1300" dirty="0">
                <a:solidFill>
                  <a:schemeClr val="tx1">
                    <a:lumMod val="75000"/>
                    <a:lumOff val="25000"/>
                  </a:schemeClr>
                </a:solidFill>
              </a:rPr>
              <a:t>: SFTP gives you the ability to easily manage your server using a web interface or an SFTP client.</a:t>
            </a:r>
          </a:p>
          <a:p>
            <a:r>
              <a:rPr lang="en-US" sz="1300" b="1" dirty="0">
                <a:solidFill>
                  <a:schemeClr val="tx1">
                    <a:lumMod val="75000"/>
                    <a:lumOff val="25000"/>
                  </a:schemeClr>
                </a:solidFill>
              </a:rPr>
              <a:t>Integration</a:t>
            </a:r>
            <a:r>
              <a:rPr lang="en-US" sz="1300" dirty="0">
                <a:solidFill>
                  <a:schemeClr val="tx1">
                    <a:lumMod val="75000"/>
                    <a:lumOff val="25000"/>
                  </a:schemeClr>
                </a:solidFill>
              </a:rPr>
              <a:t>: SFTP and firewalls go hand in hand. Data, commands, and sensitive information are all sent over a single connection to Port 22, which is by default enabled with firewalls in their security parameters.</a:t>
            </a:r>
          </a:p>
        </p:txBody>
      </p:sp>
    </p:spTree>
    <p:extLst>
      <p:ext uri="{BB962C8B-B14F-4D97-AF65-F5344CB8AC3E}">
        <p14:creationId xmlns:p14="http://schemas.microsoft.com/office/powerpoint/2010/main" val="9392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658917" y="-297022"/>
            <a:ext cx="3577022" cy="2934031"/>
          </a:xfrm>
        </p:spPr>
        <p:txBody>
          <a:bodyPr vert="horz" lIns="109728" tIns="109728" rIns="109728" bIns="91440" rtlCol="0" anchor="ctr">
            <a:normAutofit/>
          </a:bodyPr>
          <a:lstStyle/>
          <a:p>
            <a:r>
              <a:rPr lang="en-US" sz="3000" b="1" i="0" dirty="0">
                <a:solidFill>
                  <a:schemeClr val="tx1">
                    <a:lumMod val="75000"/>
                    <a:lumOff val="25000"/>
                  </a:schemeClr>
                </a:solidFill>
                <a:effectLst/>
              </a:rPr>
              <a:t>Can we encode and encrypt images?</a:t>
            </a:r>
            <a:endParaRPr lang="en-US" sz="3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5866272" y="558526"/>
            <a:ext cx="6250451" cy="5538562"/>
          </a:xfrm>
        </p:spPr>
        <p:txBody>
          <a:bodyPr vert="horz" lIns="109728" tIns="109728" rIns="109728" bIns="91440" rtlCol="0" anchor="ctr">
            <a:normAutofit/>
          </a:bodyPr>
          <a:lstStyle/>
          <a:p>
            <a:r>
              <a:rPr lang="en-IN" sz="1400" dirty="0"/>
              <a:t>An image can be encoded and encrypted by using encryption algorithms or third-party software. </a:t>
            </a:r>
          </a:p>
          <a:p>
            <a:endParaRPr lang="en-IN" sz="1400" dirty="0"/>
          </a:p>
          <a:p>
            <a:r>
              <a:rPr lang="en-US" sz="1400" dirty="0"/>
              <a:t>ESP(Easy Secure Photos) employs an image encryption algorithm whose resulting files can be compressed and still get recognized as images, albeit ones that look like black and white static to anyone except authorized users. In addition, ESP works for both lossy and lossless image formats such as JPEG and PNG and is efficient enough for use on mobile devices. Encrypting each image results in three black-and-white files, each one encoding details about the original image's red, green, or blue data.</a:t>
            </a:r>
          </a:p>
          <a:p>
            <a:endParaRPr lang="en-IN" sz="1400" dirty="0"/>
          </a:p>
          <a:p>
            <a:r>
              <a:rPr lang="en-IN" sz="1400" dirty="0"/>
              <a:t>Image -&gt; Encrypt -&gt; B64Encode -&gt; </a:t>
            </a:r>
            <a:r>
              <a:rPr lang="en-IN" sz="1400" dirty="0" err="1"/>
              <a:t>SaveFile</a:t>
            </a:r>
            <a:endParaRPr lang="en-IN" sz="1400" dirty="0"/>
          </a:p>
          <a:p>
            <a:r>
              <a:rPr lang="en-IN" sz="1400" dirty="0" err="1"/>
              <a:t>ReadFile</a:t>
            </a:r>
            <a:r>
              <a:rPr lang="en-IN" sz="1400" dirty="0"/>
              <a:t> -&gt; B64Decode -&gt; Decrypt -&gt; Image</a:t>
            </a:r>
          </a:p>
        </p:txBody>
      </p:sp>
    </p:spTree>
    <p:extLst>
      <p:ext uri="{BB962C8B-B14F-4D97-AF65-F5344CB8AC3E}">
        <p14:creationId xmlns:p14="http://schemas.microsoft.com/office/powerpoint/2010/main" val="778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662E-504C-4ADB-A771-37A4D4C3F181}"/>
              </a:ext>
            </a:extLst>
          </p:cNvPr>
          <p:cNvSpPr>
            <a:spLocks noGrp="1"/>
          </p:cNvSpPr>
          <p:nvPr>
            <p:ph type="ctrTitle"/>
          </p:nvPr>
        </p:nvSpPr>
        <p:spPr>
          <a:xfrm>
            <a:off x="4392892" y="1076325"/>
            <a:ext cx="8339634" cy="3285207"/>
          </a:xfrm>
        </p:spPr>
        <p:txBody>
          <a:bodyPr>
            <a:normAutofit/>
          </a:bodyPr>
          <a:lstStyle/>
          <a:p>
            <a:r>
              <a:rPr lang="en-IN" dirty="0">
                <a:solidFill>
                  <a:schemeClr val="accent2">
                    <a:lumMod val="50000"/>
                  </a:schemeClr>
                </a:solidFill>
                <a:effectLst>
                  <a:outerShdw blurRad="38100" dist="38100" dir="2700000" algn="tl">
                    <a:srgbClr val="000000">
                      <a:alpha val="43137"/>
                    </a:srgbClr>
                  </a:outerShdw>
                </a:effectLst>
                <a:latin typeface="Arial Black" panose="020B0A04020102020204" pitchFamily="34" charset="0"/>
              </a:rPr>
              <a:t>Project Description</a:t>
            </a:r>
          </a:p>
        </p:txBody>
      </p:sp>
      <p:sp>
        <p:nvSpPr>
          <p:cNvPr id="3" name="Subtitle 2">
            <a:extLst>
              <a:ext uri="{FF2B5EF4-FFF2-40B4-BE49-F238E27FC236}">
                <a16:creationId xmlns:a16="http://schemas.microsoft.com/office/drawing/2014/main" id="{D402974C-83D8-4273-8C7D-10E99242F5D8}"/>
              </a:ext>
            </a:extLst>
          </p:cNvPr>
          <p:cNvSpPr>
            <a:spLocks noGrp="1"/>
          </p:cNvSpPr>
          <p:nvPr>
            <p:ph type="subTitle" idx="1"/>
          </p:nvPr>
        </p:nvSpPr>
        <p:spPr>
          <a:xfrm>
            <a:off x="5780151" y="4631475"/>
            <a:ext cx="5934278" cy="1150200"/>
          </a:xfrm>
        </p:spPr>
        <p:txBody>
          <a:bodyPr>
            <a:normAutofit fontScale="85000" lnSpcReduction="20000"/>
          </a:bodyPr>
          <a:lstStyle/>
          <a:p>
            <a:r>
              <a:rPr lang="en-US" dirty="0">
                <a:solidFill>
                  <a:schemeClr val="bg2">
                    <a:lumMod val="10000"/>
                  </a:schemeClr>
                </a:solidFill>
              </a:rPr>
              <a:t>Part 1: User data protected by authorization.</a:t>
            </a:r>
          </a:p>
          <a:p>
            <a:r>
              <a:rPr lang="en-IN" dirty="0">
                <a:solidFill>
                  <a:schemeClr val="bg2">
                    <a:lumMod val="10000"/>
                  </a:schemeClr>
                </a:solidFill>
              </a:rPr>
              <a:t>Part 2: Security Technologies Recommendations</a:t>
            </a:r>
          </a:p>
        </p:txBody>
      </p:sp>
    </p:spTree>
    <p:extLst>
      <p:ext uri="{BB962C8B-B14F-4D97-AF65-F5344CB8AC3E}">
        <p14:creationId xmlns:p14="http://schemas.microsoft.com/office/powerpoint/2010/main" val="774021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388180" y="321546"/>
            <a:ext cx="4000587" cy="2147465"/>
          </a:xfrm>
        </p:spPr>
        <p:txBody>
          <a:bodyPr vert="horz" lIns="109728" tIns="109728" rIns="109728" bIns="91440" rtlCol="0" anchor="ctr">
            <a:normAutofit/>
          </a:bodyPr>
          <a:lstStyle/>
          <a:p>
            <a:r>
              <a:rPr lang="en-US" sz="2000" b="1" i="0" dirty="0">
                <a:solidFill>
                  <a:schemeClr val="tx1">
                    <a:lumMod val="75000"/>
                    <a:lumOff val="25000"/>
                  </a:schemeClr>
                </a:solidFill>
                <a:effectLst/>
              </a:rPr>
              <a:t>Our database cannot be moved from the site, and we need to be able to access it externally using a secure API. Can you explain the architecture of a secure API?</a:t>
            </a:r>
            <a:endParaRPr lang="en-US" sz="2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6096000" y="555171"/>
            <a:ext cx="5176298" cy="5497285"/>
          </a:xfrm>
        </p:spPr>
        <p:txBody>
          <a:bodyPr vert="horz" lIns="109728" tIns="109728" rIns="109728" bIns="91440" rtlCol="0" anchor="ctr">
            <a:normAutofit/>
          </a:bodyPr>
          <a:lstStyle/>
          <a:p>
            <a:r>
              <a:rPr lang="en-US" sz="1500" dirty="0">
                <a:solidFill>
                  <a:schemeClr val="tx1">
                    <a:lumMod val="75000"/>
                    <a:lumOff val="25000"/>
                  </a:schemeClr>
                </a:solidFill>
              </a:rPr>
              <a:t>As we are working on a web application and we have to fetch data from the site, We can build an external REST API.</a:t>
            </a:r>
          </a:p>
          <a:p>
            <a:r>
              <a:rPr lang="en-US" sz="1500" dirty="0">
                <a:solidFill>
                  <a:schemeClr val="tx1">
                    <a:lumMod val="75000"/>
                    <a:lumOff val="25000"/>
                  </a:schemeClr>
                </a:solidFill>
              </a:rPr>
              <a:t>A REST API (also known as RESTful API) is an application programming interface (API or web API) that conforms to the constraints of REST architectural style and allows for interaction with RESTful web services.</a:t>
            </a:r>
          </a:p>
          <a:p>
            <a:endParaRPr lang="en-US" sz="1500" dirty="0">
              <a:solidFill>
                <a:schemeClr val="tx1">
                  <a:lumMod val="75000"/>
                  <a:lumOff val="25000"/>
                </a:schemeClr>
              </a:solidFill>
            </a:endParaRPr>
          </a:p>
          <a:p>
            <a:r>
              <a:rPr lang="en-US" sz="1500" dirty="0">
                <a:solidFill>
                  <a:schemeClr val="tx1">
                    <a:lumMod val="75000"/>
                    <a:lumOff val="25000"/>
                  </a:schemeClr>
                </a:solidFill>
              </a:rPr>
              <a:t>API Architecture:</a:t>
            </a:r>
          </a:p>
          <a:p>
            <a:pPr marL="285750" indent="-285750">
              <a:buFont typeface="Arial" panose="020B0604020202020204" pitchFamily="34" charset="0"/>
              <a:buChar char="•"/>
            </a:pPr>
            <a:r>
              <a:rPr lang="en-US" sz="1500" dirty="0">
                <a:solidFill>
                  <a:schemeClr val="tx1">
                    <a:lumMod val="75000"/>
                    <a:lumOff val="25000"/>
                  </a:schemeClr>
                </a:solidFill>
              </a:rPr>
              <a:t>Information Management Layer</a:t>
            </a:r>
          </a:p>
          <a:p>
            <a:pPr marL="285750" indent="-285750">
              <a:buFont typeface="Arial" panose="020B0604020202020204" pitchFamily="34" charset="0"/>
              <a:buChar char="•"/>
            </a:pPr>
            <a:r>
              <a:rPr lang="en-US" sz="1500" dirty="0">
                <a:solidFill>
                  <a:schemeClr val="tx1">
                    <a:lumMod val="75000"/>
                    <a:lumOff val="25000"/>
                  </a:schemeClr>
                </a:solidFill>
              </a:rPr>
              <a:t>Application Layer</a:t>
            </a:r>
          </a:p>
          <a:p>
            <a:pPr marL="285750" indent="-285750">
              <a:buFont typeface="Arial" panose="020B0604020202020204" pitchFamily="34" charset="0"/>
              <a:buChar char="•"/>
            </a:pPr>
            <a:r>
              <a:rPr lang="en-US" sz="1500" dirty="0">
                <a:solidFill>
                  <a:schemeClr val="tx1">
                    <a:lumMod val="75000"/>
                    <a:lumOff val="25000"/>
                  </a:schemeClr>
                </a:solidFill>
              </a:rPr>
              <a:t>Integration Layer</a:t>
            </a:r>
          </a:p>
          <a:p>
            <a:pPr marL="285750" indent="-285750">
              <a:buFont typeface="Arial" panose="020B0604020202020204" pitchFamily="34" charset="0"/>
              <a:buChar char="•"/>
            </a:pPr>
            <a:r>
              <a:rPr lang="en-US" sz="1500" dirty="0">
                <a:solidFill>
                  <a:schemeClr val="tx1">
                    <a:lumMod val="75000"/>
                    <a:lumOff val="25000"/>
                  </a:schemeClr>
                </a:solidFill>
              </a:rPr>
              <a:t>Interaction Layer</a:t>
            </a:r>
          </a:p>
        </p:txBody>
      </p:sp>
    </p:spTree>
    <p:extLst>
      <p:ext uri="{BB962C8B-B14F-4D97-AF65-F5344CB8AC3E}">
        <p14:creationId xmlns:p14="http://schemas.microsoft.com/office/powerpoint/2010/main" val="215516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347417" y="0"/>
            <a:ext cx="3577022" cy="2934031"/>
          </a:xfrm>
        </p:spPr>
        <p:txBody>
          <a:bodyPr vert="horz" lIns="109728" tIns="109728" rIns="109728" bIns="91440" rtlCol="0" anchor="ctr">
            <a:normAutofit/>
          </a:bodyPr>
          <a:lstStyle/>
          <a:p>
            <a:r>
              <a:rPr lang="en-US" sz="3000" b="1" i="0" dirty="0">
                <a:solidFill>
                  <a:schemeClr val="tx1">
                    <a:lumMod val="75000"/>
                    <a:lumOff val="25000"/>
                  </a:schemeClr>
                </a:solidFill>
                <a:effectLst/>
              </a:rPr>
              <a:t>Can you recommend a secure framework for coding an API?</a:t>
            </a:r>
            <a:endParaRPr lang="en-US" sz="3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6124986" y="307928"/>
            <a:ext cx="6250451" cy="5538562"/>
          </a:xfrm>
        </p:spPr>
        <p:txBody>
          <a:bodyPr vert="horz" lIns="109728" tIns="109728" rIns="109728" bIns="91440" rtlCol="0" anchor="ctr">
            <a:normAutofit/>
          </a:bodyPr>
          <a:lstStyle/>
          <a:p>
            <a:r>
              <a:rPr lang="en-US" sz="1400" dirty="0" err="1"/>
              <a:t>ASP.Net</a:t>
            </a:r>
            <a:r>
              <a:rPr lang="en-US" sz="1400" dirty="0"/>
              <a:t> Core &amp; Django are the frameworks for coding secure APIs. Depending on the architecture of the application we can choose one among these. Both use a strong encryption algorithm to prevent XSS attacks.</a:t>
            </a:r>
          </a:p>
          <a:p>
            <a:endParaRPr lang="en-US" sz="1400" dirty="0"/>
          </a:p>
          <a:p>
            <a:r>
              <a:rPr lang="en-US" sz="1400" dirty="0"/>
              <a:t>Django is the web framework for choice for most Python users. Django’s website lists speed, scalability, and security as its main features.</a:t>
            </a:r>
          </a:p>
          <a:p>
            <a:endParaRPr lang="en-US" sz="1400" dirty="0"/>
          </a:p>
          <a:p>
            <a:r>
              <a:rPr lang="en-US" sz="1400" dirty="0"/>
              <a:t>ASP.NET Core is the newest kid on the block. Recently released by Microsoft, ASP.NET Core looks to bring .NET development into the future by providing a cross-platform, high-performance, open-source framework for building cloud-first web applications.</a:t>
            </a:r>
          </a:p>
        </p:txBody>
      </p:sp>
    </p:spTree>
    <p:extLst>
      <p:ext uri="{BB962C8B-B14F-4D97-AF65-F5344CB8AC3E}">
        <p14:creationId xmlns:p14="http://schemas.microsoft.com/office/powerpoint/2010/main" val="15984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86730" y="-190920"/>
            <a:ext cx="4188453" cy="3001575"/>
          </a:xfrm>
        </p:spPr>
        <p:txBody>
          <a:bodyPr vert="horz" lIns="109728" tIns="109728" rIns="109728" bIns="91440" rtlCol="0" anchor="ctr">
            <a:normAutofit/>
          </a:bodyPr>
          <a:lstStyle/>
          <a:p>
            <a:r>
              <a:rPr lang="en-US" sz="2700" b="1" i="0" dirty="0">
                <a:solidFill>
                  <a:schemeClr val="tx1">
                    <a:lumMod val="75000"/>
                    <a:lumOff val="25000"/>
                  </a:schemeClr>
                </a:solidFill>
                <a:effectLst/>
              </a:rPr>
              <a:t>What data interchange format should we use while transferring data between locations?</a:t>
            </a:r>
            <a:endParaRPr lang="en-US" sz="27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6096000" y="793820"/>
            <a:ext cx="5176298" cy="5699928"/>
          </a:xfrm>
        </p:spPr>
        <p:txBody>
          <a:bodyPr vert="horz" lIns="109728" tIns="109728" rIns="109728" bIns="91440" rtlCol="0" anchor="ctr">
            <a:normAutofit lnSpcReduction="10000"/>
          </a:bodyPr>
          <a:lstStyle/>
          <a:p>
            <a:r>
              <a:rPr lang="en-US" sz="1500" dirty="0">
                <a:solidFill>
                  <a:schemeClr val="tx1">
                    <a:lumMod val="75000"/>
                    <a:lumOff val="25000"/>
                  </a:schemeClr>
                </a:solidFill>
              </a:rPr>
              <a:t>Java Script Object Notation(JSON) is a data-interchange format that can be used to transfer data between locations. </a:t>
            </a:r>
          </a:p>
          <a:p>
            <a:endParaRPr lang="en-US" sz="1500" dirty="0">
              <a:solidFill>
                <a:schemeClr val="tx1">
                  <a:lumMod val="75000"/>
                  <a:lumOff val="25000"/>
                </a:schemeClr>
              </a:solidFill>
            </a:endParaRPr>
          </a:p>
          <a:p>
            <a:r>
              <a:rPr lang="en-US" sz="1500" dirty="0">
                <a:solidFill>
                  <a:schemeClr val="tx1">
                    <a:lumMod val="75000"/>
                    <a:lumOff val="25000"/>
                  </a:schemeClr>
                </a:solidFill>
              </a:rPr>
              <a:t>JavaScript Object Notation is a schema-less, text-based representation of structured data that is based on key-value pairs and ordered lists. Although JSON is derived from JavaScript, it is supported either natively or through libraries in most major programming languages. JSON is commonly, but not exclusively, used to exchange information between web clients and web servers. </a:t>
            </a:r>
          </a:p>
          <a:p>
            <a:endParaRPr lang="en-US" sz="1500" dirty="0">
              <a:solidFill>
                <a:schemeClr val="tx1">
                  <a:lumMod val="75000"/>
                  <a:lumOff val="25000"/>
                </a:schemeClr>
              </a:solidFill>
            </a:endParaRPr>
          </a:p>
          <a:p>
            <a:r>
              <a:rPr lang="en-US" sz="1500" dirty="0">
                <a:solidFill>
                  <a:schemeClr val="tx1">
                    <a:lumMod val="75000"/>
                    <a:lumOff val="25000"/>
                  </a:schemeClr>
                </a:solidFill>
              </a:rPr>
              <a:t>JSON is a file format that uses human-readable text for storing and transmitting data objects containing attribute-value pairs and arrays.</a:t>
            </a:r>
          </a:p>
          <a:p>
            <a:endParaRPr lang="en-US" sz="1500" dirty="0">
              <a:solidFill>
                <a:schemeClr val="tx1">
                  <a:lumMod val="75000"/>
                  <a:lumOff val="25000"/>
                </a:schemeClr>
              </a:solidFill>
            </a:endParaRPr>
          </a:p>
          <a:p>
            <a:r>
              <a:rPr lang="en-US" sz="1500" dirty="0">
                <a:solidFill>
                  <a:schemeClr val="tx1">
                    <a:lumMod val="75000"/>
                    <a:lumOff val="25000"/>
                  </a:schemeClr>
                </a:solidFill>
              </a:rPr>
              <a:t>Unlike XML, The write and parse operation is easy in JSON.</a:t>
            </a:r>
          </a:p>
        </p:txBody>
      </p:sp>
    </p:spTree>
    <p:extLst>
      <p:ext uri="{BB962C8B-B14F-4D97-AF65-F5344CB8AC3E}">
        <p14:creationId xmlns:p14="http://schemas.microsoft.com/office/powerpoint/2010/main" val="242276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568481" y="-256828"/>
            <a:ext cx="3577022" cy="2934031"/>
          </a:xfrm>
        </p:spPr>
        <p:txBody>
          <a:bodyPr vert="horz" lIns="109728" tIns="109728" rIns="109728" bIns="91440" rtlCol="0" anchor="ctr">
            <a:normAutofit/>
          </a:bodyPr>
          <a:lstStyle/>
          <a:p>
            <a:r>
              <a:rPr lang="en-US" sz="3000" b="1" i="0" dirty="0">
                <a:solidFill>
                  <a:schemeClr val="tx1">
                    <a:lumMod val="75000"/>
                    <a:lumOff val="25000"/>
                  </a:schemeClr>
                </a:solidFill>
                <a:effectLst/>
              </a:rPr>
              <a:t>How should we store our data in our many locations?</a:t>
            </a:r>
            <a:endParaRPr lang="en-US" sz="30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5724345" y="119743"/>
            <a:ext cx="6239055" cy="6524126"/>
          </a:xfrm>
        </p:spPr>
        <p:txBody>
          <a:bodyPr vert="horz" lIns="109728" tIns="109728" rIns="109728" bIns="91440" rtlCol="0" anchor="ctr">
            <a:normAutofit/>
          </a:bodyPr>
          <a:lstStyle/>
          <a:p>
            <a:r>
              <a:rPr lang="en-IN" sz="1400" dirty="0"/>
              <a:t>Maintaining the data in multiple locations is crucial and advisable in every term. There are a few options where the data can be kept securely:</a:t>
            </a:r>
          </a:p>
          <a:p>
            <a:endParaRPr lang="en-IN" sz="1400" dirty="0"/>
          </a:p>
          <a:p>
            <a:r>
              <a:rPr lang="en-IN" sz="1400" dirty="0"/>
              <a:t>Cloud Storage: </a:t>
            </a:r>
            <a:r>
              <a:rPr lang="en-US" sz="1400" dirty="0"/>
              <a:t>Cloud storage is simply offsite computing that holds your data for you to access anytime, anywhere. </a:t>
            </a:r>
          </a:p>
          <a:p>
            <a:endParaRPr lang="en-IN" sz="1400" dirty="0"/>
          </a:p>
          <a:p>
            <a:r>
              <a:rPr lang="en-IN" sz="1400" dirty="0"/>
              <a:t>Server Based: </a:t>
            </a:r>
            <a:r>
              <a:rPr lang="en-US" sz="1400" dirty="0"/>
              <a:t>Server-based or hyper-convergence storage is data stored within individual servers at a data center, typically on your business site. Businesses with the budget for it can appreciate their speed and in-house control. With hyper-convergence, you have different servers, and your data is striped across them.</a:t>
            </a:r>
          </a:p>
          <a:p>
            <a:endParaRPr lang="en-IN" sz="1400" dirty="0"/>
          </a:p>
          <a:p>
            <a:r>
              <a:rPr lang="en-IN" sz="1400" dirty="0"/>
              <a:t>Traditional Storage Systems: </a:t>
            </a:r>
            <a:r>
              <a:rPr lang="en-US" sz="1400" dirty="0"/>
              <a:t>Traditional storage is commonly used as a backup method for the cloud. Where we can keep meta data.</a:t>
            </a:r>
            <a:endParaRPr lang="en-IN" sz="1400" dirty="0"/>
          </a:p>
          <a:p>
            <a:endParaRPr lang="en-IN" sz="1400" dirty="0"/>
          </a:p>
          <a:p>
            <a:r>
              <a:rPr lang="en-IN" sz="1400" dirty="0"/>
              <a:t>The data should follow a database management system and uses the same schema for easy operations.</a:t>
            </a:r>
          </a:p>
        </p:txBody>
      </p:sp>
    </p:spTree>
    <p:extLst>
      <p:ext uri="{BB962C8B-B14F-4D97-AF65-F5344CB8AC3E}">
        <p14:creationId xmlns:p14="http://schemas.microsoft.com/office/powerpoint/2010/main" val="283842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C034-DBDC-4FE3-82F2-4E5A8E6DCD68}"/>
              </a:ext>
            </a:extLst>
          </p:cNvPr>
          <p:cNvSpPr>
            <a:spLocks noGrp="1"/>
          </p:cNvSpPr>
          <p:nvPr>
            <p:ph type="ctrTitle"/>
          </p:nvPr>
        </p:nvSpPr>
        <p:spPr>
          <a:xfrm>
            <a:off x="281354" y="311500"/>
            <a:ext cx="4408308" cy="1846014"/>
          </a:xfrm>
        </p:spPr>
        <p:txBody>
          <a:bodyPr vert="horz" lIns="109728" tIns="109728" rIns="109728" bIns="91440" rtlCol="0" anchor="ctr">
            <a:normAutofit/>
          </a:bodyPr>
          <a:lstStyle/>
          <a:p>
            <a:r>
              <a:rPr lang="en-US" sz="2700" b="1" i="0" dirty="0">
                <a:solidFill>
                  <a:schemeClr val="tx1">
                    <a:lumMod val="75000"/>
                    <a:lumOff val="25000"/>
                  </a:schemeClr>
                </a:solidFill>
                <a:effectLst/>
              </a:rPr>
              <a:t>What are the ethical concerns related to the transmission of personal data?</a:t>
            </a:r>
            <a:endParaRPr lang="en-US" sz="27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5EE74A4C-228D-45C4-9984-2D4D11599855}"/>
              </a:ext>
            </a:extLst>
          </p:cNvPr>
          <p:cNvSpPr>
            <a:spLocks noGrp="1"/>
          </p:cNvSpPr>
          <p:nvPr>
            <p:ph type="subTitle" idx="1"/>
          </p:nvPr>
        </p:nvSpPr>
        <p:spPr>
          <a:xfrm>
            <a:off x="6096000" y="1105232"/>
            <a:ext cx="5176298" cy="4277802"/>
          </a:xfrm>
        </p:spPr>
        <p:txBody>
          <a:bodyPr vert="horz" lIns="109728" tIns="109728" rIns="109728" bIns="91440" rtlCol="0" anchor="ctr">
            <a:normAutofit/>
          </a:bodyPr>
          <a:lstStyle/>
          <a:p>
            <a:r>
              <a:rPr lang="en-US" sz="1100" dirty="0">
                <a:solidFill>
                  <a:schemeClr val="tx1">
                    <a:lumMod val="75000"/>
                    <a:lumOff val="25000"/>
                  </a:schemeClr>
                </a:solidFill>
              </a:rPr>
              <a:t>PI can only be used with consent. </a:t>
            </a:r>
          </a:p>
          <a:p>
            <a:r>
              <a:rPr lang="en-US" sz="1100" dirty="0">
                <a:solidFill>
                  <a:schemeClr val="tx1">
                    <a:lumMod val="75000"/>
                    <a:lumOff val="25000"/>
                  </a:schemeClr>
                </a:solidFill>
              </a:rPr>
              <a:t>Unauthorized access to private data.</a:t>
            </a:r>
          </a:p>
          <a:p>
            <a:r>
              <a:rPr lang="en-US" sz="1100" dirty="0">
                <a:solidFill>
                  <a:schemeClr val="tx1">
                    <a:lumMod val="75000"/>
                    <a:lumOff val="25000"/>
                  </a:schemeClr>
                </a:solidFill>
              </a:rPr>
              <a:t>Misuse of PI(Personal Information).</a:t>
            </a:r>
          </a:p>
          <a:p>
            <a:r>
              <a:rPr lang="en-US" sz="1100" dirty="0">
                <a:solidFill>
                  <a:schemeClr val="tx1">
                    <a:lumMod val="75000"/>
                    <a:lumOff val="25000"/>
                  </a:schemeClr>
                </a:solidFill>
              </a:rPr>
              <a:t>Accuracy &amp; Retention</a:t>
            </a:r>
          </a:p>
          <a:p>
            <a:r>
              <a:rPr lang="en-US" sz="1100" dirty="0">
                <a:solidFill>
                  <a:schemeClr val="tx1">
                    <a:lumMod val="75000"/>
                    <a:lumOff val="25000"/>
                  </a:schemeClr>
                </a:solidFill>
              </a:rPr>
              <a:t>Integrity</a:t>
            </a:r>
          </a:p>
          <a:p>
            <a:r>
              <a:rPr lang="en-US" sz="1100" dirty="0">
                <a:solidFill>
                  <a:schemeClr val="tx1">
                    <a:lumMod val="75000"/>
                    <a:lumOff val="25000"/>
                  </a:schemeClr>
                </a:solidFill>
              </a:rPr>
              <a:t>Availability</a:t>
            </a:r>
          </a:p>
          <a:p>
            <a:endParaRPr lang="en-US" sz="1100" dirty="0">
              <a:solidFill>
                <a:schemeClr val="tx1">
                  <a:lumMod val="75000"/>
                  <a:lumOff val="25000"/>
                </a:schemeClr>
              </a:solidFill>
            </a:endParaRPr>
          </a:p>
          <a:p>
            <a:endParaRPr lang="en-US" sz="1100" dirty="0">
              <a:solidFill>
                <a:schemeClr val="tx1">
                  <a:lumMod val="75000"/>
                  <a:lumOff val="25000"/>
                </a:schemeClr>
              </a:solidFill>
            </a:endParaRPr>
          </a:p>
          <a:p>
            <a:r>
              <a:rPr lang="en-US" sz="1100" dirty="0">
                <a:solidFill>
                  <a:schemeClr val="tx1">
                    <a:lumMod val="75000"/>
                    <a:lumOff val="25000"/>
                  </a:schemeClr>
                </a:solidFill>
              </a:rPr>
              <a:t>.</a:t>
            </a:r>
          </a:p>
        </p:txBody>
      </p:sp>
    </p:spTree>
    <p:extLst>
      <p:ext uri="{BB962C8B-B14F-4D97-AF65-F5344CB8AC3E}">
        <p14:creationId xmlns:p14="http://schemas.microsoft.com/office/powerpoint/2010/main" val="18857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CA95-7946-45E9-9FDF-91861AC80BC1}"/>
              </a:ext>
            </a:extLst>
          </p:cNvPr>
          <p:cNvSpPr>
            <a:spLocks noGrp="1"/>
          </p:cNvSpPr>
          <p:nvPr>
            <p:ph type="ctrTitle"/>
          </p:nvPr>
        </p:nvSpPr>
        <p:spPr>
          <a:xfrm>
            <a:off x="1180531" y="1346268"/>
            <a:ext cx="5274860" cy="4119660"/>
          </a:xfrm>
        </p:spPr>
        <p:txBody>
          <a:bodyPr anchor="ctr">
            <a:normAutofit/>
          </a:bodyPr>
          <a:lstStyle/>
          <a:p>
            <a:r>
              <a:rPr lang="en-IN" sz="6000"/>
              <a:t>Appendix</a:t>
            </a:r>
          </a:p>
        </p:txBody>
      </p:sp>
      <p:sp>
        <p:nvSpPr>
          <p:cNvPr id="3" name="Subtitle 2">
            <a:extLst>
              <a:ext uri="{FF2B5EF4-FFF2-40B4-BE49-F238E27FC236}">
                <a16:creationId xmlns:a16="http://schemas.microsoft.com/office/drawing/2014/main" id="{C61781CC-7B2E-4C08-98CB-E58F1501E698}"/>
              </a:ext>
            </a:extLst>
          </p:cNvPr>
          <p:cNvSpPr>
            <a:spLocks noGrp="1"/>
          </p:cNvSpPr>
          <p:nvPr>
            <p:ph type="subTitle" idx="1"/>
          </p:nvPr>
        </p:nvSpPr>
        <p:spPr>
          <a:xfrm>
            <a:off x="8218307" y="1346269"/>
            <a:ext cx="3496122" cy="4119660"/>
          </a:xfrm>
        </p:spPr>
        <p:txBody>
          <a:bodyPr anchor="ctr">
            <a:normAutofit fontScale="77500" lnSpcReduction="20000"/>
          </a:bodyPr>
          <a:lstStyle/>
          <a:p>
            <a:pPr marL="342900" indent="-342900">
              <a:lnSpc>
                <a:spcPct val="120000"/>
              </a:lnSpc>
              <a:buFont typeface="Arial" panose="020B0604020202020204" pitchFamily="34" charset="0"/>
              <a:buChar char="•"/>
            </a:pPr>
            <a:r>
              <a:rPr lang="en-IN" sz="1500" b="1" dirty="0"/>
              <a:t>Special Thanks to Professor </a:t>
            </a:r>
            <a:r>
              <a:rPr lang="en-IN" sz="1500" b="1" dirty="0" err="1"/>
              <a:t>Nital</a:t>
            </a:r>
            <a:r>
              <a:rPr lang="en-IN" sz="1500" b="1" dirty="0"/>
              <a:t> Shah for providing her guidance.</a:t>
            </a:r>
            <a:endParaRPr lang="en-IN" sz="1500" b="1" dirty="0">
              <a:hlinkClick r:id="rId2"/>
            </a:endParaRPr>
          </a:p>
          <a:p>
            <a:pPr marL="342900" indent="-342900">
              <a:lnSpc>
                <a:spcPct val="120000"/>
              </a:lnSpc>
              <a:buFont typeface="Arial" panose="020B0604020202020204" pitchFamily="34" charset="0"/>
              <a:buChar char="•"/>
            </a:pPr>
            <a:r>
              <a:rPr lang="en-IN" sz="1500" dirty="0">
                <a:hlinkClick r:id="rId2"/>
              </a:rPr>
              <a:t>https://docs.microsoft.com/en-us/aspnet/core/security/authorization/secure-data?view=aspnetcore-6.0</a:t>
            </a:r>
            <a:endParaRPr lang="en-IN" sz="1500" dirty="0"/>
          </a:p>
          <a:p>
            <a:pPr marL="342900" indent="-342900">
              <a:lnSpc>
                <a:spcPct val="120000"/>
              </a:lnSpc>
              <a:buFont typeface="Arial" panose="020B0604020202020204" pitchFamily="34" charset="0"/>
              <a:buChar char="•"/>
            </a:pPr>
            <a:r>
              <a:rPr lang="en-IN" sz="1500" dirty="0">
                <a:hlinkClick r:id="rId3"/>
              </a:rPr>
              <a:t>https://www.youtube.com/watch?v=TDY_DtTEkes</a:t>
            </a:r>
            <a:endParaRPr lang="en-IN" sz="1500" dirty="0"/>
          </a:p>
          <a:p>
            <a:pPr marL="342900" indent="-342900">
              <a:lnSpc>
                <a:spcPct val="120000"/>
              </a:lnSpc>
              <a:buFont typeface="Arial" panose="020B0604020202020204" pitchFamily="34" charset="0"/>
              <a:buChar char="•"/>
            </a:pPr>
            <a:r>
              <a:rPr lang="en-IN" sz="1500" dirty="0">
                <a:hlinkClick r:id="rId4"/>
              </a:rPr>
              <a:t>https://www.akana.com/blog/api-architecture</a:t>
            </a:r>
            <a:endParaRPr lang="en-IN" sz="1500" dirty="0"/>
          </a:p>
          <a:p>
            <a:pPr marL="342900" indent="-342900">
              <a:lnSpc>
                <a:spcPct val="120000"/>
              </a:lnSpc>
              <a:buFont typeface="Arial" panose="020B0604020202020204" pitchFamily="34" charset="0"/>
              <a:buChar char="•"/>
            </a:pPr>
            <a:r>
              <a:rPr lang="en-IN" sz="1500" dirty="0">
                <a:hlinkClick r:id="rId5" action="ppaction://hlinkfile"/>
              </a:rPr>
              <a:t>https://gc.blackboard.com/webapps/blackboard/content/listContent.jsp?course_id=_330619_1&amp;content_id=_7006505_1</a:t>
            </a:r>
            <a:endParaRPr lang="en-IN" sz="1500" dirty="0"/>
          </a:p>
        </p:txBody>
      </p:sp>
    </p:spTree>
    <p:extLst>
      <p:ext uri="{BB962C8B-B14F-4D97-AF65-F5344CB8AC3E}">
        <p14:creationId xmlns:p14="http://schemas.microsoft.com/office/powerpoint/2010/main" val="177678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5117-A7DA-4432-844E-43089144B608}"/>
              </a:ext>
            </a:extLst>
          </p:cNvPr>
          <p:cNvSpPr>
            <a:spLocks noGrp="1"/>
          </p:cNvSpPr>
          <p:nvPr>
            <p:ph type="title"/>
          </p:nvPr>
        </p:nvSpPr>
        <p:spPr>
          <a:xfrm>
            <a:off x="1180531" y="1346268"/>
            <a:ext cx="5274860" cy="4119660"/>
          </a:xfrm>
        </p:spPr>
        <p:txBody>
          <a:bodyPr vert="horz" lIns="109728" tIns="109728" rIns="109728" bIns="91440" rtlCol="0" anchor="ctr">
            <a:normAutofit/>
          </a:bodyPr>
          <a:lstStyle/>
          <a:p>
            <a:pPr>
              <a:lnSpc>
                <a:spcPct val="120000"/>
              </a:lnSpc>
            </a:pPr>
            <a:r>
              <a:rPr lang="en-US" sz="6000">
                <a:solidFill>
                  <a:schemeClr val="tx1">
                    <a:lumMod val="85000"/>
                    <a:lumOff val="15000"/>
                  </a:schemeClr>
                </a:solidFill>
              </a:rPr>
              <a:t>Thanks!</a:t>
            </a:r>
          </a:p>
        </p:txBody>
      </p:sp>
    </p:spTree>
    <p:extLst>
      <p:ext uri="{BB962C8B-B14F-4D97-AF65-F5344CB8AC3E}">
        <p14:creationId xmlns:p14="http://schemas.microsoft.com/office/powerpoint/2010/main" val="34169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340F-8E4D-417F-9403-03A70F5FB0E4}"/>
              </a:ext>
            </a:extLst>
          </p:cNvPr>
          <p:cNvSpPr>
            <a:spLocks noGrp="1"/>
          </p:cNvSpPr>
          <p:nvPr>
            <p:ph type="ctrTitle"/>
          </p:nvPr>
        </p:nvSpPr>
        <p:spPr>
          <a:xfrm>
            <a:off x="1122481" y="442913"/>
            <a:ext cx="7134415" cy="1843087"/>
          </a:xfrm>
        </p:spPr>
        <p:txBody>
          <a:bodyPr vert="horz" lIns="109728" tIns="109728" rIns="109728" bIns="91440" rtlCol="0" anchor="b">
            <a:normAutofit/>
          </a:bodyPr>
          <a:lstStyle/>
          <a:p>
            <a:pPr>
              <a:lnSpc>
                <a:spcPct val="130000"/>
              </a:lnSpc>
            </a:pPr>
            <a:r>
              <a:rPr lang="en-US" sz="3200">
                <a:solidFill>
                  <a:schemeClr val="tx1">
                    <a:lumMod val="75000"/>
                    <a:lumOff val="25000"/>
                  </a:schemeClr>
                </a:solidFill>
              </a:rPr>
              <a:t>User data protected by authorization : WebApp</a:t>
            </a:r>
          </a:p>
        </p:txBody>
      </p:sp>
      <p:sp>
        <p:nvSpPr>
          <p:cNvPr id="3" name="Subtitle 2">
            <a:extLst>
              <a:ext uri="{FF2B5EF4-FFF2-40B4-BE49-F238E27FC236}">
                <a16:creationId xmlns:a16="http://schemas.microsoft.com/office/drawing/2014/main" id="{A8861520-9B37-47D9-8C31-88BF01538092}"/>
              </a:ext>
            </a:extLst>
          </p:cNvPr>
          <p:cNvSpPr>
            <a:spLocks noGrp="1"/>
          </p:cNvSpPr>
          <p:nvPr>
            <p:ph type="subTitle" idx="1"/>
          </p:nvPr>
        </p:nvSpPr>
        <p:spPr>
          <a:xfrm>
            <a:off x="1122481" y="2404069"/>
            <a:ext cx="7795276" cy="3560169"/>
          </a:xfrm>
        </p:spPr>
        <p:txBody>
          <a:bodyPr vert="horz" lIns="109728" tIns="109728" rIns="109728" bIns="91440" rtlCol="0">
            <a:normAutofit/>
          </a:bodyPr>
          <a:lstStyle/>
          <a:p>
            <a:r>
              <a:rPr lang="en-US" sz="1400" spc="0" dirty="0">
                <a:solidFill>
                  <a:schemeClr val="tx1">
                    <a:lumMod val="75000"/>
                    <a:lumOff val="25000"/>
                  </a:schemeClr>
                </a:solidFill>
                <a:latin typeface="Calibri Light" panose="020F0302020204030204" pitchFamily="34" charset="0"/>
                <a:cs typeface="Calibri Light" panose="020F0302020204030204" pitchFamily="34" charset="0"/>
              </a:rPr>
              <a:t>The important parameters for creating an API are included in the project summary, as well as how the API and the system are maintained while maintaining the highest level of security. Data must be authenticated, and Authorization must be checked to ensure that no data is accessed by a third party who does not have access to the same. Because data security is the most significant aspect of data sharing and accessing across many systems, resources, companies, and customers, maintaining information standards is the most important factor.</a:t>
            </a:r>
          </a:p>
        </p:txBody>
      </p:sp>
      <p:pic>
        <p:nvPicPr>
          <p:cNvPr id="5" name="Picture 4" descr="Icon&#10;&#10;Description automatically generated">
            <a:extLst>
              <a:ext uri="{FF2B5EF4-FFF2-40B4-BE49-F238E27FC236}">
                <a16:creationId xmlns:a16="http://schemas.microsoft.com/office/drawing/2014/main" id="{6B22F985-EECE-4404-85D3-CDD1D0E8AC75}"/>
              </a:ext>
            </a:extLst>
          </p:cNvPr>
          <p:cNvPicPr>
            <a:picLocks noChangeAspect="1"/>
          </p:cNvPicPr>
          <p:nvPr/>
        </p:nvPicPr>
        <p:blipFill rotWithShape="1">
          <a:blip r:embed="rId2">
            <a:extLst>
              <a:ext uri="{28A0092B-C50C-407E-A947-70E740481C1C}">
                <a14:useLocalDpi xmlns:a14="http://schemas.microsoft.com/office/drawing/2010/main" val="0"/>
              </a:ext>
            </a:extLst>
          </a:blip>
          <a:srcRect t="9011" r="-2" b="9183"/>
          <a:stretch/>
        </p:blipFill>
        <p:spPr>
          <a:xfrm>
            <a:off x="9054655" y="106403"/>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Tree>
    <p:extLst>
      <p:ext uri="{BB962C8B-B14F-4D97-AF65-F5344CB8AC3E}">
        <p14:creationId xmlns:p14="http://schemas.microsoft.com/office/powerpoint/2010/main" val="89700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340F-8E4D-417F-9403-03A70F5FB0E4}"/>
              </a:ext>
            </a:extLst>
          </p:cNvPr>
          <p:cNvSpPr>
            <a:spLocks noGrp="1"/>
          </p:cNvSpPr>
          <p:nvPr>
            <p:ph type="ctrTitle"/>
          </p:nvPr>
        </p:nvSpPr>
        <p:spPr>
          <a:xfrm>
            <a:off x="1122481" y="442913"/>
            <a:ext cx="7134415" cy="1843087"/>
          </a:xfrm>
        </p:spPr>
        <p:txBody>
          <a:bodyPr vert="horz" lIns="109728" tIns="109728" rIns="109728" bIns="91440" rtlCol="0" anchor="b">
            <a:normAutofit/>
          </a:bodyPr>
          <a:lstStyle/>
          <a:p>
            <a:r>
              <a:rPr lang="en-US" sz="3000">
                <a:solidFill>
                  <a:schemeClr val="tx1">
                    <a:lumMod val="75000"/>
                    <a:lumOff val="25000"/>
                  </a:schemeClr>
                </a:solidFill>
              </a:rPr>
              <a:t>Security Technologies Recommendations : Security Consultation</a:t>
            </a:r>
          </a:p>
        </p:txBody>
      </p:sp>
      <p:sp>
        <p:nvSpPr>
          <p:cNvPr id="3" name="Subtitle 2">
            <a:extLst>
              <a:ext uri="{FF2B5EF4-FFF2-40B4-BE49-F238E27FC236}">
                <a16:creationId xmlns:a16="http://schemas.microsoft.com/office/drawing/2014/main" id="{A8861520-9B37-47D9-8C31-88BF01538092}"/>
              </a:ext>
            </a:extLst>
          </p:cNvPr>
          <p:cNvSpPr>
            <a:spLocks noGrp="1"/>
          </p:cNvSpPr>
          <p:nvPr>
            <p:ph type="subTitle" idx="1"/>
          </p:nvPr>
        </p:nvSpPr>
        <p:spPr>
          <a:xfrm>
            <a:off x="1122481" y="2404069"/>
            <a:ext cx="9567515" cy="3560169"/>
          </a:xfrm>
        </p:spPr>
        <p:txBody>
          <a:bodyPr vert="horz" lIns="109728" tIns="109728" rIns="109728" bIns="91440" rtlCol="0">
            <a:normAutofit/>
          </a:bodyPr>
          <a:lstStyle/>
          <a:p>
            <a:pPr>
              <a:lnSpc>
                <a:spcPct val="150000"/>
              </a:lnSpc>
            </a:pPr>
            <a:r>
              <a:rPr lang="en-US" sz="1300" spc="0" dirty="0">
                <a:solidFill>
                  <a:schemeClr val="tx1">
                    <a:lumMod val="75000"/>
                    <a:lumOff val="25000"/>
                  </a:schemeClr>
                </a:solidFill>
                <a:latin typeface="Calibri Light" panose="020F0302020204030204" pitchFamily="34" charset="0"/>
                <a:cs typeface="Calibri Light" panose="020F0302020204030204" pitchFamily="34" charset="0"/>
              </a:rPr>
              <a:t>Maintaining information standards is the most critical component in data sharing and accessing data across various systems, resources, companies, and customers. The most important aspect of data sharing and accessing data across diverse systems, resources, enterprises, and customers is maintaining information standards. Because data security is the most significant aspect in data sharing and accessing across many systems, resources, companies, and customers, maintaining information standards is the most important factor.</a:t>
            </a:r>
          </a:p>
        </p:txBody>
      </p:sp>
      <p:pic>
        <p:nvPicPr>
          <p:cNvPr id="4" name="Picture 3" descr="Icon&#10;&#10;Description automatically generated">
            <a:extLst>
              <a:ext uri="{FF2B5EF4-FFF2-40B4-BE49-F238E27FC236}">
                <a16:creationId xmlns:a16="http://schemas.microsoft.com/office/drawing/2014/main" id="{104A7E36-A7A9-8DBD-3615-D05471063C88}"/>
              </a:ext>
            </a:extLst>
          </p:cNvPr>
          <p:cNvPicPr>
            <a:picLocks noChangeAspect="1"/>
          </p:cNvPicPr>
          <p:nvPr/>
        </p:nvPicPr>
        <p:blipFill rotWithShape="1">
          <a:blip r:embed="rId2">
            <a:extLst>
              <a:ext uri="{28A0092B-C50C-407E-A947-70E740481C1C}">
                <a14:useLocalDpi xmlns:a14="http://schemas.microsoft.com/office/drawing/2010/main" val="0"/>
              </a:ext>
            </a:extLst>
          </a:blip>
          <a:srcRect t="9011" r="-2" b="9183"/>
          <a:stretch/>
        </p:blipFill>
        <p:spPr>
          <a:xfrm>
            <a:off x="9098731" y="0"/>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Tree>
    <p:extLst>
      <p:ext uri="{BB962C8B-B14F-4D97-AF65-F5344CB8AC3E}">
        <p14:creationId xmlns:p14="http://schemas.microsoft.com/office/powerpoint/2010/main" val="241590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9B5D-0E74-6C11-2342-253735DA9E0B}"/>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id="{862638EF-3693-2187-9FDF-7F10EC10D176}"/>
              </a:ext>
            </a:extLst>
          </p:cNvPr>
          <p:cNvSpPr>
            <a:spLocks noGrp="1"/>
          </p:cNvSpPr>
          <p:nvPr>
            <p:ph idx="1"/>
          </p:nvPr>
        </p:nvSpPr>
        <p:spPr>
          <a:xfrm>
            <a:off x="3713125" y="1882744"/>
            <a:ext cx="3817855" cy="4023360"/>
          </a:xfrm>
        </p:spPr>
        <p:txBody>
          <a:bodyPr/>
          <a:lstStyle/>
          <a:p>
            <a:r>
              <a:rPr lang="en-IN" b="1" u="sng" dirty="0"/>
              <a:t>RAKSHIT L. WILSON</a:t>
            </a:r>
          </a:p>
          <a:p>
            <a:r>
              <a:rPr lang="en-IN" b="1" u="sng" dirty="0"/>
              <a:t>200489590</a:t>
            </a:r>
          </a:p>
          <a:p>
            <a:r>
              <a:rPr lang="en-IN" dirty="0"/>
              <a:t>- Bach. In Computer Science &amp; Tech</a:t>
            </a:r>
          </a:p>
          <a:p>
            <a:r>
              <a:rPr lang="en-IN" u="sng" dirty="0"/>
              <a:t>Skills:</a:t>
            </a:r>
          </a:p>
          <a:p>
            <a:r>
              <a:rPr lang="en-IN" dirty="0"/>
              <a:t>-Analytical and Logical Thinking</a:t>
            </a:r>
          </a:p>
          <a:p>
            <a:r>
              <a:rPr lang="en-IN" dirty="0"/>
              <a:t>-Python image segmentation </a:t>
            </a:r>
          </a:p>
          <a:p>
            <a:endParaRPr lang="en-IN" dirty="0"/>
          </a:p>
        </p:txBody>
      </p:sp>
      <p:sp>
        <p:nvSpPr>
          <p:cNvPr id="4" name="Content Placeholder 2">
            <a:extLst>
              <a:ext uri="{FF2B5EF4-FFF2-40B4-BE49-F238E27FC236}">
                <a16:creationId xmlns:a16="http://schemas.microsoft.com/office/drawing/2014/main" id="{95FA4C0A-6E4D-57FE-78BE-B834B16DA324}"/>
              </a:ext>
            </a:extLst>
          </p:cNvPr>
          <p:cNvSpPr txBox="1">
            <a:spLocks/>
          </p:cNvSpPr>
          <p:nvPr/>
        </p:nvSpPr>
        <p:spPr>
          <a:xfrm>
            <a:off x="7814820" y="1882744"/>
            <a:ext cx="381785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b="1" u="sng" dirty="0"/>
              <a:t>HRITIKA GUPTA</a:t>
            </a:r>
          </a:p>
          <a:p>
            <a:r>
              <a:rPr lang="en-IN" b="1" u="sng" dirty="0"/>
              <a:t>200523837</a:t>
            </a:r>
          </a:p>
          <a:p>
            <a:r>
              <a:rPr lang="en-IN" b="1" dirty="0"/>
              <a:t>- </a:t>
            </a:r>
            <a:r>
              <a:rPr lang="en-IN" dirty="0"/>
              <a:t>BSc. IT graduate </a:t>
            </a:r>
          </a:p>
          <a:p>
            <a:r>
              <a:rPr lang="en-IN" dirty="0"/>
              <a:t>3 </a:t>
            </a:r>
            <a:r>
              <a:rPr lang="en-IN" dirty="0" err="1"/>
              <a:t>Yrs</a:t>
            </a:r>
            <a:r>
              <a:rPr lang="en-IN" dirty="0"/>
              <a:t> experience in marketing</a:t>
            </a:r>
          </a:p>
          <a:p>
            <a:r>
              <a:rPr lang="en-IN" u="sng" dirty="0"/>
              <a:t>Skills:</a:t>
            </a:r>
          </a:p>
          <a:p>
            <a:r>
              <a:rPr lang="en-IN" dirty="0"/>
              <a:t>- Flask</a:t>
            </a:r>
          </a:p>
          <a:p>
            <a:r>
              <a:rPr lang="en-IN" dirty="0"/>
              <a:t>- Python </a:t>
            </a:r>
            <a:r>
              <a:rPr lang="en-IN" dirty="0" err="1"/>
              <a:t>numpy</a:t>
            </a:r>
            <a:r>
              <a:rPr lang="en-IN" dirty="0"/>
              <a:t>, panadas</a:t>
            </a:r>
            <a:r>
              <a:rPr lang="en-IN"/>
              <a:t>, matplotlib</a:t>
            </a:r>
            <a:endParaRPr lang="en-IN" dirty="0"/>
          </a:p>
        </p:txBody>
      </p:sp>
      <p:sp>
        <p:nvSpPr>
          <p:cNvPr id="5" name="Content Placeholder 2">
            <a:extLst>
              <a:ext uri="{FF2B5EF4-FFF2-40B4-BE49-F238E27FC236}">
                <a16:creationId xmlns:a16="http://schemas.microsoft.com/office/drawing/2014/main" id="{368A747C-F1B6-8E68-9276-D810EC64F5F4}"/>
              </a:ext>
            </a:extLst>
          </p:cNvPr>
          <p:cNvSpPr txBox="1">
            <a:spLocks/>
          </p:cNvSpPr>
          <p:nvPr/>
        </p:nvSpPr>
        <p:spPr>
          <a:xfrm>
            <a:off x="254524" y="1845734"/>
            <a:ext cx="381785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b="1" u="sng" dirty="0"/>
              <a:t>TIRTHESH JAIN </a:t>
            </a:r>
          </a:p>
          <a:p>
            <a:pPr marL="0" indent="0">
              <a:buNone/>
            </a:pPr>
            <a:r>
              <a:rPr lang="en-IN" u="sng" dirty="0"/>
              <a:t> </a:t>
            </a:r>
            <a:r>
              <a:rPr lang="en-IN" b="1" u="sng" dirty="0"/>
              <a:t>200495951</a:t>
            </a:r>
          </a:p>
          <a:p>
            <a:pPr>
              <a:buFontTx/>
              <a:buChar char="-"/>
            </a:pPr>
            <a:r>
              <a:rPr lang="en-IN" dirty="0"/>
              <a:t>DEVELOPER</a:t>
            </a:r>
          </a:p>
          <a:p>
            <a:pPr marL="0" indent="0">
              <a:buNone/>
            </a:pPr>
            <a:r>
              <a:rPr lang="en-IN" dirty="0"/>
              <a:t>BSc. Physics , PGDIP - AI</a:t>
            </a:r>
          </a:p>
          <a:p>
            <a:pPr marL="0" indent="0">
              <a:buNone/>
            </a:pPr>
            <a:r>
              <a:rPr lang="en-IN" u="sng" dirty="0"/>
              <a:t>Skills:</a:t>
            </a:r>
          </a:p>
          <a:p>
            <a:pPr>
              <a:buFontTx/>
              <a:buChar char="-"/>
            </a:pPr>
            <a:r>
              <a:rPr lang="en-IN" dirty="0"/>
              <a:t>Machine Learning</a:t>
            </a:r>
          </a:p>
          <a:p>
            <a:pPr>
              <a:buFontTx/>
              <a:buChar char="-"/>
            </a:pPr>
            <a:r>
              <a:rPr lang="en-IN" dirty="0"/>
              <a:t>Deep Learning </a:t>
            </a:r>
          </a:p>
          <a:p>
            <a:pPr>
              <a:buFontTx/>
              <a:buChar char="-"/>
            </a:pPr>
            <a:endParaRPr lang="en-IN" dirty="0"/>
          </a:p>
        </p:txBody>
      </p:sp>
      <p:cxnSp>
        <p:nvCxnSpPr>
          <p:cNvPr id="7" name="Straight Connector 6">
            <a:extLst>
              <a:ext uri="{FF2B5EF4-FFF2-40B4-BE49-F238E27FC236}">
                <a16:creationId xmlns:a16="http://schemas.microsoft.com/office/drawing/2014/main" id="{218A3316-4B5C-7DF9-6076-64B6F14FBD12}"/>
              </a:ext>
            </a:extLst>
          </p:cNvPr>
          <p:cNvCxnSpPr/>
          <p:nvPr/>
        </p:nvCxnSpPr>
        <p:spPr>
          <a:xfrm>
            <a:off x="3597310" y="1882744"/>
            <a:ext cx="0" cy="4325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E636FB8-8945-B200-55E3-8EB6DF3945AF}"/>
              </a:ext>
            </a:extLst>
          </p:cNvPr>
          <p:cNvCxnSpPr/>
          <p:nvPr/>
        </p:nvCxnSpPr>
        <p:spPr>
          <a:xfrm>
            <a:off x="7786350" y="1845734"/>
            <a:ext cx="0" cy="432554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Icon&#10;&#10;Description automatically generated">
            <a:extLst>
              <a:ext uri="{FF2B5EF4-FFF2-40B4-BE49-F238E27FC236}">
                <a16:creationId xmlns:a16="http://schemas.microsoft.com/office/drawing/2014/main" id="{122AD4B2-06F4-50D0-14BE-0B27A5052187}"/>
              </a:ext>
            </a:extLst>
          </p:cNvPr>
          <p:cNvPicPr>
            <a:picLocks noChangeAspect="1"/>
          </p:cNvPicPr>
          <p:nvPr/>
        </p:nvPicPr>
        <p:blipFill rotWithShape="1">
          <a:blip r:embed="rId2">
            <a:extLst>
              <a:ext uri="{28A0092B-C50C-407E-A947-70E740481C1C}">
                <a14:useLocalDpi xmlns:a14="http://schemas.microsoft.com/office/drawing/2010/main" val="0"/>
              </a:ext>
            </a:extLst>
          </a:blip>
          <a:srcRect t="9011" r="-2" b="9183"/>
          <a:stretch/>
        </p:blipFill>
        <p:spPr>
          <a:xfrm>
            <a:off x="9265670" y="-253222"/>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Tree>
    <p:extLst>
      <p:ext uri="{BB962C8B-B14F-4D97-AF65-F5344CB8AC3E}">
        <p14:creationId xmlns:p14="http://schemas.microsoft.com/office/powerpoint/2010/main" val="310333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 picture containing indoor, chain&#10;&#10;Description automatically generated">
            <a:extLst>
              <a:ext uri="{FF2B5EF4-FFF2-40B4-BE49-F238E27FC236}">
                <a16:creationId xmlns:a16="http://schemas.microsoft.com/office/drawing/2014/main" id="{77E0BBBE-B0A5-43E1-A9BC-D011F73089F2}"/>
              </a:ext>
            </a:extLst>
          </p:cNvPr>
          <p:cNvPicPr>
            <a:picLocks noChangeAspect="1"/>
          </p:cNvPicPr>
          <p:nvPr/>
        </p:nvPicPr>
        <p:blipFill rotWithShape="1">
          <a:blip r:embed="rId2">
            <a:extLst>
              <a:ext uri="{28A0092B-C50C-407E-A947-70E740481C1C}">
                <a14:useLocalDpi xmlns:a14="http://schemas.microsoft.com/office/drawing/2010/main" val="0"/>
              </a:ext>
            </a:extLst>
          </a:blip>
          <a:srcRect l="22576" r="33415" b="-1"/>
          <a:stretch/>
        </p:blipFill>
        <p:spPr>
          <a:xfrm>
            <a:off x="9109901" y="-9271"/>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
        <p:nvSpPr>
          <p:cNvPr id="2" name="Title 1">
            <a:extLst>
              <a:ext uri="{FF2B5EF4-FFF2-40B4-BE49-F238E27FC236}">
                <a16:creationId xmlns:a16="http://schemas.microsoft.com/office/drawing/2014/main" id="{68FDD4AE-FAE9-4497-A9E2-5E91F3A83EE3}"/>
              </a:ext>
            </a:extLst>
          </p:cNvPr>
          <p:cNvSpPr>
            <a:spLocks noGrp="1"/>
          </p:cNvSpPr>
          <p:nvPr>
            <p:ph type="title"/>
          </p:nvPr>
        </p:nvSpPr>
        <p:spPr>
          <a:xfrm>
            <a:off x="914400" y="1437137"/>
            <a:ext cx="5788550" cy="2848617"/>
          </a:xfrm>
        </p:spPr>
        <p:txBody>
          <a:bodyPr vert="horz" lIns="109728" tIns="109728" rIns="109728" bIns="91440" rtlCol="0" anchor="b">
            <a:normAutofit/>
          </a:bodyPr>
          <a:lstStyle/>
          <a:p>
            <a:pPr>
              <a:lnSpc>
                <a:spcPct val="120000"/>
              </a:lnSpc>
            </a:pPr>
            <a:r>
              <a:rPr lang="en-US" sz="5000" dirty="0">
                <a:solidFill>
                  <a:schemeClr val="tx1">
                    <a:lumMod val="85000"/>
                    <a:lumOff val="15000"/>
                  </a:schemeClr>
                </a:solidFill>
              </a:rPr>
              <a:t>Part-1: Demonstration</a:t>
            </a:r>
          </a:p>
        </p:txBody>
      </p:sp>
      <p:pic>
        <p:nvPicPr>
          <p:cNvPr id="4" name="Picture 3" descr="Cut-out symbol of transgender">
            <a:extLst>
              <a:ext uri="{FF2B5EF4-FFF2-40B4-BE49-F238E27FC236}">
                <a16:creationId xmlns:a16="http://schemas.microsoft.com/office/drawing/2014/main" id="{D3F3FF16-06EA-AED3-9118-1135D0DE93FD}"/>
              </a:ext>
            </a:extLst>
          </p:cNvPr>
          <p:cNvPicPr>
            <a:picLocks noChangeAspect="1"/>
          </p:cNvPicPr>
          <p:nvPr/>
        </p:nvPicPr>
        <p:blipFill rotWithShape="1">
          <a:blip r:embed="rId3"/>
          <a:srcRect t="6524" r="-1" b="979"/>
          <a:stretch/>
        </p:blipFill>
        <p:spPr>
          <a:xfrm>
            <a:off x="6807197" y="3656544"/>
            <a:ext cx="5185262" cy="3201454"/>
          </a:xfrm>
          <a:custGeom>
            <a:avLst/>
            <a:gdLst/>
            <a:ahLst/>
            <a:cxnLst/>
            <a:rect l="l" t="t" r="r" b="b"/>
            <a:pathLst>
              <a:path w="5185262" h="3201454">
                <a:moveTo>
                  <a:pt x="2395657" y="533"/>
                </a:moveTo>
                <a:cubicBezTo>
                  <a:pt x="2853132" y="-10568"/>
                  <a:pt x="3320085" y="151875"/>
                  <a:pt x="3853824" y="495130"/>
                </a:cubicBezTo>
                <a:cubicBezTo>
                  <a:pt x="3965587" y="567021"/>
                  <a:pt x="4071620" y="630367"/>
                  <a:pt x="4174137" y="691568"/>
                </a:cubicBezTo>
                <a:cubicBezTo>
                  <a:pt x="4599096" y="945381"/>
                  <a:pt x="4810106" y="1082014"/>
                  <a:pt x="4963571" y="1412493"/>
                </a:cubicBezTo>
                <a:cubicBezTo>
                  <a:pt x="5115952" y="1740640"/>
                  <a:pt x="5190392" y="2100122"/>
                  <a:pt x="5184988" y="2480884"/>
                </a:cubicBezTo>
                <a:cubicBezTo>
                  <a:pt x="5182321" y="2667133"/>
                  <a:pt x="5160907" y="2854257"/>
                  <a:pt x="5121020" y="3040915"/>
                </a:cubicBezTo>
                <a:lnTo>
                  <a:pt x="5078712" y="3201454"/>
                </a:lnTo>
                <a:lnTo>
                  <a:pt x="5755" y="3201454"/>
                </a:lnTo>
                <a:lnTo>
                  <a:pt x="0" y="3006621"/>
                </a:lnTo>
                <a:cubicBezTo>
                  <a:pt x="4041" y="2932436"/>
                  <a:pt x="14231" y="2856537"/>
                  <a:pt x="30450" y="2777898"/>
                </a:cubicBezTo>
                <a:cubicBezTo>
                  <a:pt x="98304" y="2448859"/>
                  <a:pt x="266355" y="2096783"/>
                  <a:pt x="444335" y="1724033"/>
                </a:cubicBezTo>
                <a:cubicBezTo>
                  <a:pt x="477196" y="1655314"/>
                  <a:pt x="511097" y="1584223"/>
                  <a:pt x="544740" y="1512578"/>
                </a:cubicBezTo>
                <a:cubicBezTo>
                  <a:pt x="845919" y="871350"/>
                  <a:pt x="1079952" y="433962"/>
                  <a:pt x="1570060" y="206371"/>
                </a:cubicBezTo>
                <a:cubicBezTo>
                  <a:pt x="1850099" y="76329"/>
                  <a:pt x="2121172" y="7193"/>
                  <a:pt x="2395657" y="533"/>
                </a:cubicBezTo>
                <a:close/>
              </a:path>
            </a:pathLst>
          </a:custGeom>
        </p:spPr>
      </p:pic>
    </p:spTree>
    <p:extLst>
      <p:ext uri="{BB962C8B-B14F-4D97-AF65-F5344CB8AC3E}">
        <p14:creationId xmlns:p14="http://schemas.microsoft.com/office/powerpoint/2010/main" val="377542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20C1-0CC9-477F-8514-48CD7A8DF31A}"/>
              </a:ext>
            </a:extLst>
          </p:cNvPr>
          <p:cNvSpPr>
            <a:spLocks noGrp="1"/>
          </p:cNvSpPr>
          <p:nvPr>
            <p:ph type="ctrTitle"/>
          </p:nvPr>
        </p:nvSpPr>
        <p:spPr>
          <a:xfrm>
            <a:off x="4157888" y="322295"/>
            <a:ext cx="3876221" cy="524955"/>
          </a:xfrm>
        </p:spPr>
        <p:txBody>
          <a:bodyPr anchor="b">
            <a:normAutofit fontScale="90000"/>
          </a:bodyPr>
          <a:lstStyle/>
          <a:p>
            <a:r>
              <a:rPr lang="en-IN" sz="4400" dirty="0">
                <a:solidFill>
                  <a:schemeClr val="tx1">
                    <a:lumMod val="75000"/>
                    <a:lumOff val="25000"/>
                  </a:schemeClr>
                </a:solidFill>
              </a:rPr>
              <a:t>Home Page </a:t>
            </a:r>
          </a:p>
        </p:txBody>
      </p:sp>
      <p:sp>
        <p:nvSpPr>
          <p:cNvPr id="3" name="Subtitle 2">
            <a:extLst>
              <a:ext uri="{FF2B5EF4-FFF2-40B4-BE49-F238E27FC236}">
                <a16:creationId xmlns:a16="http://schemas.microsoft.com/office/drawing/2014/main" id="{0AC5F2F1-F019-498B-9482-8999FD0F5B5E}"/>
              </a:ext>
            </a:extLst>
          </p:cNvPr>
          <p:cNvSpPr>
            <a:spLocks noGrp="1"/>
          </p:cNvSpPr>
          <p:nvPr>
            <p:ph type="subTitle" idx="1"/>
          </p:nvPr>
        </p:nvSpPr>
        <p:spPr>
          <a:xfrm>
            <a:off x="905256" y="5735447"/>
            <a:ext cx="10878643" cy="678633"/>
          </a:xfrm>
        </p:spPr>
        <p:txBody>
          <a:bodyPr anchor="t">
            <a:normAutofit/>
          </a:bodyPr>
          <a:lstStyle/>
          <a:p>
            <a:pPr marL="285750" indent="-285750">
              <a:buFont typeface="Arial" panose="020B0604020202020204" pitchFamily="34" charset="0"/>
              <a:buChar char="•"/>
            </a:pPr>
            <a:r>
              <a:rPr lang="en-IN" sz="1800" dirty="0">
                <a:solidFill>
                  <a:schemeClr val="tx1">
                    <a:lumMod val="75000"/>
                    <a:lumOff val="25000"/>
                  </a:schemeClr>
                </a:solidFill>
              </a:rPr>
              <a:t>Home page with login, register and contact manager options.</a:t>
            </a:r>
          </a:p>
        </p:txBody>
      </p:sp>
      <p:pic>
        <p:nvPicPr>
          <p:cNvPr id="8" name="Picture 7">
            <a:extLst>
              <a:ext uri="{FF2B5EF4-FFF2-40B4-BE49-F238E27FC236}">
                <a16:creationId xmlns:a16="http://schemas.microsoft.com/office/drawing/2014/main" id="{BD4115B9-D772-46A0-B7AE-38EA3592010A}"/>
              </a:ext>
            </a:extLst>
          </p:cNvPr>
          <p:cNvPicPr>
            <a:picLocks noChangeAspect="1"/>
          </p:cNvPicPr>
          <p:nvPr/>
        </p:nvPicPr>
        <p:blipFill rotWithShape="1">
          <a:blip r:embed="rId2"/>
          <a:srcRect b="3277"/>
          <a:stretch/>
        </p:blipFill>
        <p:spPr>
          <a:xfrm>
            <a:off x="1604924" y="724535"/>
            <a:ext cx="8982151" cy="4731386"/>
          </a:xfrm>
          <a:prstGeom prst="rect">
            <a:avLst/>
          </a:prstGeom>
        </p:spPr>
      </p:pic>
    </p:spTree>
    <p:extLst>
      <p:ext uri="{BB962C8B-B14F-4D97-AF65-F5344CB8AC3E}">
        <p14:creationId xmlns:p14="http://schemas.microsoft.com/office/powerpoint/2010/main" val="18540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8E81-6A35-48BB-A30E-B2F02FBFA9E6}"/>
              </a:ext>
            </a:extLst>
          </p:cNvPr>
          <p:cNvSpPr>
            <a:spLocks noGrp="1"/>
          </p:cNvSpPr>
          <p:nvPr>
            <p:ph type="title"/>
          </p:nvPr>
        </p:nvSpPr>
        <p:spPr>
          <a:xfrm>
            <a:off x="4719479" y="0"/>
            <a:ext cx="4175170" cy="733024"/>
          </a:xfrm>
        </p:spPr>
        <p:txBody>
          <a:bodyPr>
            <a:normAutofit/>
          </a:bodyPr>
          <a:lstStyle/>
          <a:p>
            <a:r>
              <a:rPr lang="en-IN" dirty="0"/>
              <a:t>Register</a:t>
            </a:r>
          </a:p>
        </p:txBody>
      </p:sp>
      <p:sp>
        <p:nvSpPr>
          <p:cNvPr id="3" name="Content Placeholder 2">
            <a:extLst>
              <a:ext uri="{FF2B5EF4-FFF2-40B4-BE49-F238E27FC236}">
                <a16:creationId xmlns:a16="http://schemas.microsoft.com/office/drawing/2014/main" id="{C850A17A-B4E1-4A75-8E05-5E19BDAE6305}"/>
              </a:ext>
            </a:extLst>
          </p:cNvPr>
          <p:cNvSpPr>
            <a:spLocks noGrp="1"/>
          </p:cNvSpPr>
          <p:nvPr>
            <p:ph idx="1"/>
          </p:nvPr>
        </p:nvSpPr>
        <p:spPr>
          <a:xfrm>
            <a:off x="5091733" y="1517638"/>
            <a:ext cx="6475427" cy="1021424"/>
          </a:xfrm>
        </p:spPr>
        <p:txBody>
          <a:bodyPr/>
          <a:lstStyle/>
          <a:p>
            <a:pPr marL="285750" indent="-285750">
              <a:buFont typeface="Arial" panose="020B0604020202020204" pitchFamily="34" charset="0"/>
              <a:buChar char="•"/>
            </a:pPr>
            <a:r>
              <a:rPr lang="en-IN" dirty="0"/>
              <a:t>Register page with confirming email</a:t>
            </a:r>
          </a:p>
        </p:txBody>
      </p:sp>
      <p:pic>
        <p:nvPicPr>
          <p:cNvPr id="5" name="Picture 4">
            <a:extLst>
              <a:ext uri="{FF2B5EF4-FFF2-40B4-BE49-F238E27FC236}">
                <a16:creationId xmlns:a16="http://schemas.microsoft.com/office/drawing/2014/main" id="{B3774FF4-A6A6-4C06-BE82-44B748409F95}"/>
              </a:ext>
            </a:extLst>
          </p:cNvPr>
          <p:cNvPicPr>
            <a:picLocks noChangeAspect="1"/>
          </p:cNvPicPr>
          <p:nvPr/>
        </p:nvPicPr>
        <p:blipFill>
          <a:blip r:embed="rId2"/>
          <a:stretch>
            <a:fillRect/>
          </a:stretch>
        </p:blipFill>
        <p:spPr>
          <a:xfrm>
            <a:off x="127816" y="514569"/>
            <a:ext cx="3330312" cy="2948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4D8F743-1E95-40A0-8B3D-996367A9C6D4}"/>
              </a:ext>
            </a:extLst>
          </p:cNvPr>
          <p:cNvPicPr>
            <a:picLocks noChangeAspect="1"/>
          </p:cNvPicPr>
          <p:nvPr/>
        </p:nvPicPr>
        <p:blipFill>
          <a:blip r:embed="rId3"/>
          <a:stretch>
            <a:fillRect/>
          </a:stretch>
        </p:blipFill>
        <p:spPr>
          <a:xfrm>
            <a:off x="127816" y="3523145"/>
            <a:ext cx="11387918" cy="17040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C3210562-792F-482A-BEC5-2182A74F0531}"/>
              </a:ext>
            </a:extLst>
          </p:cNvPr>
          <p:cNvPicPr>
            <a:picLocks noChangeAspect="1"/>
          </p:cNvPicPr>
          <p:nvPr/>
        </p:nvPicPr>
        <p:blipFill>
          <a:blip r:embed="rId4"/>
          <a:stretch>
            <a:fillRect/>
          </a:stretch>
        </p:blipFill>
        <p:spPr>
          <a:xfrm>
            <a:off x="78658" y="5247245"/>
            <a:ext cx="11488502" cy="14330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Arrow: Bent 7">
            <a:extLst>
              <a:ext uri="{FF2B5EF4-FFF2-40B4-BE49-F238E27FC236}">
                <a16:creationId xmlns:a16="http://schemas.microsoft.com/office/drawing/2014/main" id="{60ACE3B4-E23C-4B04-96A3-0509F7CF6F41}"/>
              </a:ext>
            </a:extLst>
          </p:cNvPr>
          <p:cNvSpPr/>
          <p:nvPr/>
        </p:nvSpPr>
        <p:spPr>
          <a:xfrm rot="5400000">
            <a:off x="3417000" y="2220667"/>
            <a:ext cx="1257938" cy="1347020"/>
          </a:xfrm>
          <a:prstGeom prst="bentArrow">
            <a:avLst/>
          </a:prstGeom>
          <a:noFill/>
          <a:ln>
            <a:solidFill>
              <a:schemeClr val="tx1"/>
            </a:solidFill>
          </a:ln>
          <a:effectLst>
            <a:outerShdw blurRad="127000" dist="38100" dir="2700000" algn="ctr">
              <a:srgbClr val="000000">
                <a:alpha val="45000"/>
              </a:srgbClr>
            </a:outerShdw>
          </a:effectLst>
          <a:scene3d>
            <a:camera prst="perspectiveRelaxedModerately"/>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824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69AE-900D-43F9-BDBE-CCDA8F40361F}"/>
              </a:ext>
            </a:extLst>
          </p:cNvPr>
          <p:cNvSpPr>
            <a:spLocks noGrp="1"/>
          </p:cNvSpPr>
          <p:nvPr>
            <p:ph type="title"/>
          </p:nvPr>
        </p:nvSpPr>
        <p:spPr>
          <a:xfrm>
            <a:off x="4764025" y="164768"/>
            <a:ext cx="3465575" cy="581908"/>
          </a:xfrm>
        </p:spPr>
        <p:txBody>
          <a:bodyPr>
            <a:normAutofit fontScale="90000"/>
          </a:bodyPr>
          <a:lstStyle/>
          <a:p>
            <a:r>
              <a:rPr lang="en-IN" dirty="0"/>
              <a:t>Login</a:t>
            </a:r>
          </a:p>
        </p:txBody>
      </p:sp>
      <p:sp>
        <p:nvSpPr>
          <p:cNvPr id="3" name="Content Placeholder 2">
            <a:extLst>
              <a:ext uri="{FF2B5EF4-FFF2-40B4-BE49-F238E27FC236}">
                <a16:creationId xmlns:a16="http://schemas.microsoft.com/office/drawing/2014/main" id="{FF064C52-EE0E-40E6-A667-21F9568040E1}"/>
              </a:ext>
            </a:extLst>
          </p:cNvPr>
          <p:cNvSpPr>
            <a:spLocks noGrp="1"/>
          </p:cNvSpPr>
          <p:nvPr>
            <p:ph idx="1"/>
          </p:nvPr>
        </p:nvSpPr>
        <p:spPr>
          <a:xfrm>
            <a:off x="7097220" y="640080"/>
            <a:ext cx="4707684" cy="3453644"/>
          </a:xfrm>
        </p:spPr>
        <p:txBody>
          <a:bodyPr/>
          <a:lstStyle/>
          <a:p>
            <a:pPr marL="285750" indent="-285750">
              <a:buFont typeface="Arial" panose="020B0604020202020204" pitchFamily="34" charset="0"/>
              <a:buChar char="•"/>
            </a:pPr>
            <a:r>
              <a:rPr lang="en-IN" dirty="0"/>
              <a:t>Login with email and Password</a:t>
            </a:r>
          </a:p>
          <a:p>
            <a:pPr marL="285750" indent="-285750">
              <a:buFont typeface="Arial" panose="020B0604020202020204" pitchFamily="34" charset="0"/>
              <a:buChar char="•"/>
            </a:pPr>
            <a:r>
              <a:rPr lang="en-IN" dirty="0"/>
              <a:t>Login to Index </a:t>
            </a:r>
          </a:p>
          <a:p>
            <a:pPr marL="285750" indent="-285750">
              <a:buFont typeface="Arial" panose="020B0604020202020204" pitchFamily="34" charset="0"/>
              <a:buChar char="•"/>
            </a:pPr>
            <a:r>
              <a:rPr lang="en-IN" dirty="0"/>
              <a:t>Index has logout option </a:t>
            </a:r>
          </a:p>
        </p:txBody>
      </p:sp>
      <p:pic>
        <p:nvPicPr>
          <p:cNvPr id="5" name="Picture 4">
            <a:extLst>
              <a:ext uri="{FF2B5EF4-FFF2-40B4-BE49-F238E27FC236}">
                <a16:creationId xmlns:a16="http://schemas.microsoft.com/office/drawing/2014/main" id="{8637A1BB-249B-4A04-AA34-8D93EDA196A3}"/>
              </a:ext>
            </a:extLst>
          </p:cNvPr>
          <p:cNvPicPr>
            <a:picLocks noChangeAspect="1"/>
          </p:cNvPicPr>
          <p:nvPr/>
        </p:nvPicPr>
        <p:blipFill>
          <a:blip r:embed="rId2"/>
          <a:stretch>
            <a:fillRect/>
          </a:stretch>
        </p:blipFill>
        <p:spPr>
          <a:xfrm>
            <a:off x="0" y="804672"/>
            <a:ext cx="6903341" cy="3216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51208C0-DA9F-4306-BFCD-2B56AB293E46}"/>
              </a:ext>
            </a:extLst>
          </p:cNvPr>
          <p:cNvPicPr>
            <a:picLocks noChangeAspect="1"/>
          </p:cNvPicPr>
          <p:nvPr/>
        </p:nvPicPr>
        <p:blipFill>
          <a:blip r:embed="rId3"/>
          <a:stretch>
            <a:fillRect/>
          </a:stretch>
        </p:blipFill>
        <p:spPr>
          <a:xfrm>
            <a:off x="0" y="4236896"/>
            <a:ext cx="12192000" cy="26211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Arrow: Bent 5">
            <a:extLst>
              <a:ext uri="{FF2B5EF4-FFF2-40B4-BE49-F238E27FC236}">
                <a16:creationId xmlns:a16="http://schemas.microsoft.com/office/drawing/2014/main" id="{2FC19237-4BE3-47CC-8828-A726DB5387E2}"/>
              </a:ext>
            </a:extLst>
          </p:cNvPr>
          <p:cNvSpPr/>
          <p:nvPr/>
        </p:nvSpPr>
        <p:spPr>
          <a:xfrm rot="5400000">
            <a:off x="7124490" y="2301351"/>
            <a:ext cx="1531793" cy="2192593"/>
          </a:xfrm>
          <a:prstGeom prst="bentArrow">
            <a:avLst/>
          </a:prstGeom>
          <a:noFill/>
          <a:ln>
            <a:solidFill>
              <a:schemeClr val="tx1"/>
            </a:solidFill>
          </a:ln>
          <a:effectLst>
            <a:outerShdw blurRad="127000" dist="38100" dir="2700000" algn="ctr">
              <a:srgbClr val="000000">
                <a:alpha val="45000"/>
              </a:srgbClr>
            </a:outerShdw>
          </a:effectLst>
          <a:scene3d>
            <a:camera prst="perspectiveRelaxedModerately"/>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714157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1462</TotalTime>
  <Words>1447</Words>
  <Application>Microsoft Office PowerPoint</Application>
  <PresentationFormat>Widescreen</PresentationFormat>
  <Paragraphs>118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Calibri</vt:lpstr>
      <vt:lpstr>Calibri Light</vt:lpstr>
      <vt:lpstr>Retrospect</vt:lpstr>
      <vt:lpstr>Authorization</vt:lpstr>
      <vt:lpstr>Project Description</vt:lpstr>
      <vt:lpstr>User data protected by authorization : WebApp</vt:lpstr>
      <vt:lpstr>Security Technologies Recommendations : Security Consultation</vt:lpstr>
      <vt:lpstr>TEAM MEMBERS</vt:lpstr>
      <vt:lpstr>Part-1: Demonstration</vt:lpstr>
      <vt:lpstr>Home Page </vt:lpstr>
      <vt:lpstr>Register</vt:lpstr>
      <vt:lpstr>Login</vt:lpstr>
      <vt:lpstr>Create User</vt:lpstr>
      <vt:lpstr>Admin Login</vt:lpstr>
      <vt:lpstr>Admin Roles</vt:lpstr>
      <vt:lpstr>Manager Login</vt:lpstr>
      <vt:lpstr>User Login</vt:lpstr>
      <vt:lpstr>PowerPoint Presentation</vt:lpstr>
      <vt:lpstr>Part-2:  Security Technologies Recommendations</vt:lpstr>
      <vt:lpstr>How can we transfer personal data securely within their network?</vt:lpstr>
      <vt:lpstr>What security protocol is best for transferring personal files?</vt:lpstr>
      <vt:lpstr>Can we encode and encrypt images?</vt:lpstr>
      <vt:lpstr>Our database cannot be moved from the site, and we need to be able to access it externally using a secure API. Can you explain the architecture of a secure API?</vt:lpstr>
      <vt:lpstr>Can you recommend a secure framework for coding an API?</vt:lpstr>
      <vt:lpstr>What data interchange format should we use while transferring data between locations?</vt:lpstr>
      <vt:lpstr>How should we store our data in our many locations?</vt:lpstr>
      <vt:lpstr>What are the ethical concerns related to the transmission of personal data?</vt:lpstr>
      <vt:lpstr>Appendix</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Authorization</dc:title>
  <dc:creator>Akash Malik</dc:creator>
  <cp:lastModifiedBy>Rakshit Luke Wilson</cp:lastModifiedBy>
  <cp:revision>31</cp:revision>
  <dcterms:created xsi:type="dcterms:W3CDTF">2022-04-07T22:06:17Z</dcterms:created>
  <dcterms:modified xsi:type="dcterms:W3CDTF">2022-12-08T23:49:48Z</dcterms:modified>
</cp:coreProperties>
</file>